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3" r:id="rId2"/>
    <p:sldId id="308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71" r:id="rId11"/>
    <p:sldId id="372" r:id="rId12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C4C"/>
    <a:srgbClr val="E1001A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84" autoAdjust="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90" y="10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6" d="100"/>
          <a:sy n="86" d="100"/>
        </p:scale>
        <p:origin x="-3752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dirty="0"/>
              <a:t>Séance (semaine) – Unité (vidéo) 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dirty="0"/>
              <a:t>Nom du cours – Enseignant - Année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F1EAC-B98F-1343-A48C-39D918BE8CF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571361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Nom abrégé de cours - Enseignant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DCD8E-1A57-4C46-931A-04A12B7DFB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517687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Introduction de la semaine 2/2</a:t>
            </a:r>
          </a:p>
          <a:p>
            <a:r>
              <a:rPr lang="fr-FR" dirty="0"/>
              <a:t>Présentation du sommaire global de la semaine : apparition progressive des éléments de la liste, puis mise en évidence de la portion concernée par la vidéo.</a:t>
            </a:r>
          </a:p>
          <a:p>
            <a:r>
              <a:rPr lang="fr-FR" dirty="0"/>
              <a:t>Mise en évidence = police noire + gras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C2278-3D89-BA47-96CC-D4BAEF21B6A6}" type="slidenum">
              <a:rPr lang="fr-FR" smtClean="0"/>
              <a:t>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Nom abrégé de cours - Enseignant</a:t>
            </a:r>
          </a:p>
        </p:txBody>
      </p:sp>
    </p:spTree>
    <p:extLst>
      <p:ext uri="{BB962C8B-B14F-4D97-AF65-F5344CB8AC3E}">
        <p14:creationId xmlns:p14="http://schemas.microsoft.com/office/powerpoint/2010/main" val="462592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Mais il n’a aucune idée</a:t>
            </a:r>
            <a:r>
              <a:rPr lang="fr-FR" baseline="0" dirty="0"/>
              <a:t> des unités, de leur signification, </a:t>
            </a:r>
            <a:r>
              <a:rPr lang="fr-FR" baseline="0" dirty="0" err="1"/>
              <a:t>etc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Nom abrégé de cours - Enseignant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8DCD8E-1A57-4C46-931A-04A12B7DFB44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2942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Nom abrégé de cours - Enseignant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8DCD8E-1A57-4C46-931A-04A12B7DFB44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157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 cours + semaine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685800" y="881702"/>
            <a:ext cx="7772400" cy="1058962"/>
          </a:xfrm>
        </p:spPr>
        <p:txBody>
          <a:bodyPr>
            <a:noAutofit/>
          </a:bodyPr>
          <a:lstStyle>
            <a:lvl1pPr>
              <a:defRPr sz="3200" baseline="0"/>
            </a:lvl1pPr>
          </a:lstStyle>
          <a:p>
            <a:r>
              <a:rPr lang="fr-FR" dirty="0"/>
              <a:t>Cliquez et modifiez le titre sur deux lignes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24494" y="1940664"/>
            <a:ext cx="7533706" cy="104469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lang="fr-FR" sz="2800" kern="1200" dirty="0">
                <a:solidFill>
                  <a:srgbClr val="4C4C4C"/>
                </a:solidFill>
                <a:latin typeface="Arial"/>
                <a:ea typeface="+mn-ea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des sous-titres du masque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64111" y="4559912"/>
            <a:ext cx="1424482" cy="513104"/>
          </a:xfrm>
          <a:prstGeom prst="rect">
            <a:avLst/>
          </a:prstGeom>
        </p:spPr>
      </p:pic>
      <p:sp>
        <p:nvSpPr>
          <p:cNvPr id="7" name="Arrondir un rectangle avec un coin du même côté 6"/>
          <p:cNvSpPr/>
          <p:nvPr userDrawn="1"/>
        </p:nvSpPr>
        <p:spPr>
          <a:xfrm>
            <a:off x="240871" y="4595916"/>
            <a:ext cx="2206893" cy="547584"/>
          </a:xfrm>
          <a:prstGeom prst="round2SameRect">
            <a:avLst/>
          </a:prstGeom>
          <a:solidFill>
            <a:srgbClr val="E1001A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580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à gauche + video à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4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57200" y="876278"/>
            <a:ext cx="4049953" cy="3764031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600"/>
              </a:spcBef>
              <a:defRPr sz="2000">
                <a:solidFill>
                  <a:srgbClr val="4C4C4C"/>
                </a:solidFill>
              </a:defRPr>
            </a:lvl1pPr>
            <a:lvl2pPr marL="357188" indent="-174625" defTabSz="447675">
              <a:spcBef>
                <a:spcPts val="600"/>
              </a:spcBef>
              <a:buClr>
                <a:srgbClr val="E1001A"/>
              </a:buClr>
              <a:buSzPct val="70000"/>
              <a:buFont typeface="Wingdings" charset="2"/>
              <a:buChar char="§"/>
              <a:defRPr sz="1800">
                <a:solidFill>
                  <a:srgbClr val="4C4C4C"/>
                </a:solidFill>
              </a:defRPr>
            </a:lvl2pPr>
            <a:lvl3pPr marL="541338" indent="-179388">
              <a:spcBef>
                <a:spcPts val="600"/>
              </a:spcBef>
              <a:buClr>
                <a:schemeClr val="bg2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3pPr>
            <a:lvl4pPr marL="541338" indent="-179388" defTabSz="539750">
              <a:spcBef>
                <a:spcPts val="600"/>
              </a:spcBef>
              <a:buClr>
                <a:schemeClr val="bg2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4pPr>
            <a:lvl5pPr marL="541338" indent="-179388">
              <a:spcBef>
                <a:spcPts val="600"/>
              </a:spcBef>
              <a:buClr>
                <a:srgbClr val="E1001A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pour une image  3"/>
          <p:cNvSpPr>
            <a:spLocks noGrp="1"/>
          </p:cNvSpPr>
          <p:nvPr>
            <p:ph type="pic" sz="quarter" idx="11" hasCustomPrompt="1"/>
          </p:nvPr>
        </p:nvSpPr>
        <p:spPr>
          <a:xfrm>
            <a:off x="4724780" y="1328775"/>
            <a:ext cx="3960000" cy="22608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baseline="0">
                <a:solidFill>
                  <a:srgbClr val="E1001A"/>
                </a:solidFill>
              </a:defRPr>
            </a:lvl1pPr>
          </a:lstStyle>
          <a:p>
            <a:r>
              <a:rPr lang="fr-FR" dirty="0"/>
              <a:t>Espace réservé vidéo</a:t>
            </a:r>
          </a:p>
        </p:txBody>
      </p:sp>
      <p:sp>
        <p:nvSpPr>
          <p:cNvPr id="5" name="Arrondir un rectangle avec un coin du même côté 4"/>
          <p:cNvSpPr/>
          <p:nvPr userDrawn="1"/>
        </p:nvSpPr>
        <p:spPr>
          <a:xfrm>
            <a:off x="283991" y="4881036"/>
            <a:ext cx="630529" cy="259663"/>
          </a:xfrm>
          <a:prstGeom prst="round2SameRect">
            <a:avLst/>
          </a:prstGeom>
          <a:solidFill>
            <a:srgbClr val="DEDEDE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73E528-2AB2-6F4B-B997-1A22EE2585CE}" type="slidenum">
              <a:rPr kumimoji="0" lang="fr-FR" sz="1100" b="0" i="0" u="none" strike="noStrike" kern="0" cap="none" spc="0" normalizeH="0" baseline="0" noProof="0" smtClean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‹N°›</a:t>
            </a:fld>
            <a:endParaRPr kumimoji="0" lang="fr-FR" sz="1100" b="0" i="0" u="none" strike="noStrike" kern="0" cap="none" spc="0" normalizeH="0" baseline="0" noProof="0" dirty="0">
              <a:ln>
                <a:noFill/>
              </a:ln>
              <a:solidFill>
                <a:srgbClr val="4C4C4C"/>
              </a:solidFill>
              <a:effectLst/>
              <a:uLnTx/>
              <a:uFillTx/>
              <a:latin typeface="Arial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80482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cours + semaine + video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267614" y="208042"/>
            <a:ext cx="7772400" cy="1058962"/>
          </a:xfrm>
        </p:spPr>
        <p:txBody>
          <a:bodyPr anchor="t">
            <a:noAutofit/>
          </a:bodyPr>
          <a:lstStyle>
            <a:lvl1pPr>
              <a:defRPr sz="3200" baseline="0"/>
            </a:lvl1pPr>
          </a:lstStyle>
          <a:p>
            <a:r>
              <a:rPr lang="fr-FR" dirty="0"/>
              <a:t>Cliquez et modifiez le titre sur deux lignes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3962" y="1267004"/>
            <a:ext cx="7616051" cy="104469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lang="fr-FR" sz="2800" kern="1200" dirty="0">
                <a:solidFill>
                  <a:srgbClr val="4C4C4C"/>
                </a:solidFill>
                <a:latin typeface="Arial"/>
                <a:ea typeface="+mn-ea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des sous-titres du masque</a:t>
            </a:r>
          </a:p>
        </p:txBody>
      </p:sp>
      <p:sp>
        <p:nvSpPr>
          <p:cNvPr id="7" name="Arrondir un rectangle avec un coin du même côté 6"/>
          <p:cNvSpPr/>
          <p:nvPr userDrawn="1"/>
        </p:nvSpPr>
        <p:spPr>
          <a:xfrm>
            <a:off x="240871" y="4595916"/>
            <a:ext cx="2206893" cy="547584"/>
          </a:xfrm>
          <a:prstGeom prst="round2SameRect">
            <a:avLst/>
          </a:prstGeom>
          <a:solidFill>
            <a:srgbClr val="E1001A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FFFFFF"/>
              </a:solidFill>
            </a:endParaRPr>
          </a:p>
        </p:txBody>
      </p:sp>
      <p:sp>
        <p:nvSpPr>
          <p:cNvPr id="5" name="Espace réservé pour une image  3"/>
          <p:cNvSpPr>
            <a:spLocks noGrp="1"/>
          </p:cNvSpPr>
          <p:nvPr>
            <p:ph type="pic" sz="quarter" idx="11" hasCustomPrompt="1"/>
          </p:nvPr>
        </p:nvSpPr>
        <p:spPr>
          <a:xfrm>
            <a:off x="4763308" y="2292612"/>
            <a:ext cx="4032000" cy="285088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baseline="0">
                <a:solidFill>
                  <a:srgbClr val="E1001A"/>
                </a:solidFill>
              </a:defRPr>
            </a:lvl1pPr>
          </a:lstStyle>
          <a:p>
            <a:r>
              <a:rPr lang="fr-FR" dirty="0"/>
              <a:t>Espace réservé vidéo</a:t>
            </a:r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64111" y="4559912"/>
            <a:ext cx="1424482" cy="513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100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 sema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36073"/>
            <a:ext cx="8381082" cy="594365"/>
          </a:xfrm>
        </p:spPr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169628" y="914313"/>
            <a:ext cx="4668654" cy="3860800"/>
          </a:xfrm>
          <a:prstGeom prst="rect">
            <a:avLst/>
          </a:prstGeom>
        </p:spPr>
        <p:txBody>
          <a:bodyPr vert="horz"/>
          <a:lstStyle>
            <a:lvl1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 sz="2200">
                <a:solidFill>
                  <a:srgbClr val="4C4C4C"/>
                </a:solidFill>
              </a:defRPr>
            </a:lvl1pPr>
            <a:lvl2pPr marL="525463" indent="-342900" defTabSz="447675">
              <a:buClr>
                <a:srgbClr val="E1001A"/>
              </a:buClr>
              <a:buSzPct val="70000"/>
              <a:buFont typeface="+mj-lt"/>
              <a:buAutoNum type="arabicPeriod"/>
              <a:defRPr sz="1600">
                <a:solidFill>
                  <a:srgbClr val="4C4C4C"/>
                </a:solidFill>
              </a:defRPr>
            </a:lvl2pPr>
            <a:lvl3pPr marL="704850" indent="-342900">
              <a:buClr>
                <a:schemeClr val="bg2"/>
              </a:buClr>
              <a:buSzPct val="70000"/>
              <a:buFont typeface="+mj-lt"/>
              <a:buAutoNum type="arabicPeriod"/>
              <a:defRPr sz="1600">
                <a:solidFill>
                  <a:srgbClr val="4C4C4C"/>
                </a:solidFill>
              </a:defRPr>
            </a:lvl3pPr>
            <a:lvl4pPr marL="704850" indent="-342900" defTabSz="539750">
              <a:buClr>
                <a:schemeClr val="bg2"/>
              </a:buClr>
              <a:buSzPct val="70000"/>
              <a:buFont typeface="+mj-lt"/>
              <a:buAutoNum type="arabicPeriod"/>
              <a:defRPr sz="1600">
                <a:solidFill>
                  <a:srgbClr val="4C4C4C"/>
                </a:solidFill>
              </a:defRPr>
            </a:lvl4pPr>
            <a:lvl5pPr marL="704850" indent="-342900">
              <a:buClr>
                <a:srgbClr val="E1001A"/>
              </a:buClr>
              <a:buSzPct val="70000"/>
              <a:buFont typeface="+mj-lt"/>
              <a:buAutoNum type="arabicPeriod"/>
              <a:defRPr>
                <a:solidFill>
                  <a:srgbClr val="4C4C4C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0"/>
            <a:r>
              <a:rPr lang="fr-FR" dirty="0"/>
              <a:t> </a:t>
            </a:r>
          </a:p>
        </p:txBody>
      </p:sp>
      <p:sp>
        <p:nvSpPr>
          <p:cNvPr id="4" name="Espace réservé pour une image  3"/>
          <p:cNvSpPr>
            <a:spLocks noGrp="1"/>
          </p:cNvSpPr>
          <p:nvPr>
            <p:ph type="pic" sz="quarter" idx="11" hasCustomPrompt="1"/>
          </p:nvPr>
        </p:nvSpPr>
        <p:spPr>
          <a:xfrm>
            <a:off x="51387" y="1228123"/>
            <a:ext cx="3934719" cy="2782104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baseline="0">
                <a:solidFill>
                  <a:srgbClr val="E1001A"/>
                </a:solidFill>
              </a:defRPr>
            </a:lvl1pPr>
          </a:lstStyle>
          <a:p>
            <a:r>
              <a:rPr lang="fr-FR" dirty="0"/>
              <a:t>Espace réservé vidéo</a:t>
            </a:r>
          </a:p>
        </p:txBody>
      </p:sp>
      <p:sp>
        <p:nvSpPr>
          <p:cNvPr id="5" name="Arrondir un rectangle avec un coin du même côté 4"/>
          <p:cNvSpPr/>
          <p:nvPr userDrawn="1"/>
        </p:nvSpPr>
        <p:spPr>
          <a:xfrm>
            <a:off x="283991" y="4881036"/>
            <a:ext cx="630529" cy="259663"/>
          </a:xfrm>
          <a:prstGeom prst="round2SameRect">
            <a:avLst/>
          </a:prstGeom>
          <a:solidFill>
            <a:srgbClr val="DEDEDE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73E528-2AB2-6F4B-B997-1A22EE2585CE}" type="slidenum">
              <a:rPr kumimoji="0" lang="fr-FR" sz="1100" b="0" i="0" u="none" strike="noStrike" kern="0" cap="none" spc="0" normalizeH="0" baseline="0" noProof="0" smtClean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‹N°›</a:t>
            </a:fld>
            <a:endParaRPr kumimoji="0" lang="fr-FR" sz="1100" b="0" i="0" u="none" strike="noStrike" kern="0" cap="none" spc="0" normalizeH="0" baseline="0" noProof="0" dirty="0">
              <a:ln>
                <a:noFill/>
              </a:ln>
              <a:solidFill>
                <a:srgbClr val="4C4C4C"/>
              </a:solidFill>
              <a:effectLst/>
              <a:uLnTx/>
              <a:uFillTx/>
              <a:latin typeface="Arial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6836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lid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7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57200" y="868937"/>
            <a:ext cx="8410598" cy="3044759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600"/>
              </a:spcBef>
              <a:defRPr sz="2000">
                <a:solidFill>
                  <a:srgbClr val="4C4C4C"/>
                </a:solidFill>
              </a:defRPr>
            </a:lvl1pPr>
            <a:lvl2pPr marL="357188" indent="-174625" defTabSz="447675">
              <a:spcBef>
                <a:spcPts val="600"/>
              </a:spcBef>
              <a:buClr>
                <a:srgbClr val="E1001A"/>
              </a:buClr>
              <a:buSzPct val="70000"/>
              <a:buFont typeface="Wingdings" charset="2"/>
              <a:buChar char="§"/>
              <a:defRPr sz="1800">
                <a:solidFill>
                  <a:srgbClr val="4C4C4C"/>
                </a:solidFill>
              </a:defRPr>
            </a:lvl2pPr>
            <a:lvl3pPr marL="541338" indent="-179388">
              <a:spcBef>
                <a:spcPts val="600"/>
              </a:spcBef>
              <a:buClr>
                <a:schemeClr val="bg2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3pPr>
            <a:lvl4pPr marL="541338" indent="-179388" defTabSz="539750">
              <a:spcBef>
                <a:spcPts val="600"/>
              </a:spcBef>
              <a:buClr>
                <a:schemeClr val="bg2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4pPr>
            <a:lvl5pPr marL="541338" indent="-179388">
              <a:spcBef>
                <a:spcPts val="600"/>
              </a:spcBef>
              <a:buClr>
                <a:srgbClr val="E1001A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pour une image  3"/>
          <p:cNvSpPr>
            <a:spLocks noGrp="1"/>
          </p:cNvSpPr>
          <p:nvPr>
            <p:ph type="pic" sz="quarter" idx="11" hasCustomPrompt="1"/>
          </p:nvPr>
        </p:nvSpPr>
        <p:spPr>
          <a:xfrm>
            <a:off x="6624000" y="3343500"/>
            <a:ext cx="2520000" cy="18000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baseline="0">
                <a:solidFill>
                  <a:srgbClr val="E1001A"/>
                </a:solidFill>
              </a:defRPr>
            </a:lvl1pPr>
          </a:lstStyle>
          <a:p>
            <a:r>
              <a:rPr lang="fr-FR" dirty="0"/>
              <a:t>Espace réservé vidéo</a:t>
            </a:r>
          </a:p>
        </p:txBody>
      </p:sp>
      <p:sp>
        <p:nvSpPr>
          <p:cNvPr id="5" name="Arrondir un rectangle avec un coin du même côté 4"/>
          <p:cNvSpPr/>
          <p:nvPr userDrawn="1"/>
        </p:nvSpPr>
        <p:spPr>
          <a:xfrm>
            <a:off x="283991" y="4881036"/>
            <a:ext cx="630529" cy="259663"/>
          </a:xfrm>
          <a:prstGeom prst="round2SameRect">
            <a:avLst/>
          </a:prstGeom>
          <a:solidFill>
            <a:srgbClr val="DEDEDE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73E528-2AB2-6F4B-B997-1A22EE2585CE}" type="slidenum">
              <a:rPr kumimoji="0" lang="fr-FR" sz="1100" b="0" i="0" u="none" strike="noStrike" kern="0" cap="none" spc="0" normalizeH="0" baseline="0" noProof="0" smtClean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‹N°›</a:t>
            </a:fld>
            <a:endParaRPr kumimoji="0" lang="fr-FR" sz="1100" b="0" i="0" u="none" strike="noStrike" kern="0" cap="none" spc="0" normalizeH="0" baseline="0" noProof="0" dirty="0">
              <a:ln>
                <a:noFill/>
              </a:ln>
              <a:solidFill>
                <a:srgbClr val="4C4C4C"/>
              </a:solidFill>
              <a:effectLst/>
              <a:uLnTx/>
              <a:uFillTx/>
              <a:latin typeface="Arial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0220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 +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5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57198" y="868937"/>
            <a:ext cx="4160223" cy="3044759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600"/>
              </a:spcBef>
              <a:defRPr sz="2000">
                <a:solidFill>
                  <a:srgbClr val="4C4C4C"/>
                </a:solidFill>
              </a:defRPr>
            </a:lvl1pPr>
            <a:lvl2pPr marL="357188" indent="-174625" defTabSz="447675">
              <a:spcBef>
                <a:spcPts val="600"/>
              </a:spcBef>
              <a:buClr>
                <a:srgbClr val="E1001A"/>
              </a:buClr>
              <a:buSzPct val="70000"/>
              <a:buFont typeface="Wingdings" charset="2"/>
              <a:buChar char="§"/>
              <a:defRPr sz="1800">
                <a:solidFill>
                  <a:srgbClr val="4C4C4C"/>
                </a:solidFill>
              </a:defRPr>
            </a:lvl2pPr>
            <a:lvl3pPr marL="541338" indent="-179388">
              <a:spcBef>
                <a:spcPts val="600"/>
              </a:spcBef>
              <a:buClr>
                <a:schemeClr val="bg2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3pPr>
            <a:lvl4pPr marL="541338" indent="-179388" defTabSz="539750">
              <a:spcBef>
                <a:spcPts val="600"/>
              </a:spcBef>
              <a:buClr>
                <a:schemeClr val="bg2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4pPr>
            <a:lvl5pPr marL="541338" indent="-179388">
              <a:spcBef>
                <a:spcPts val="600"/>
              </a:spcBef>
              <a:buClr>
                <a:srgbClr val="E1001A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1"/>
          </p:nvPr>
        </p:nvSpPr>
        <p:spPr>
          <a:xfrm>
            <a:off x="4756900" y="860669"/>
            <a:ext cx="4096218" cy="247456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600"/>
              </a:spcBef>
              <a:defRPr sz="2000">
                <a:solidFill>
                  <a:srgbClr val="4C4C4C"/>
                </a:solidFill>
              </a:defRPr>
            </a:lvl1pPr>
            <a:lvl2pPr marL="357188" indent="-174625" defTabSz="447675">
              <a:spcBef>
                <a:spcPts val="600"/>
              </a:spcBef>
              <a:buClr>
                <a:srgbClr val="E1001A"/>
              </a:buClr>
              <a:buSzPct val="70000"/>
              <a:buFont typeface="Wingdings" charset="2"/>
              <a:buChar char="§"/>
              <a:defRPr sz="1800">
                <a:solidFill>
                  <a:srgbClr val="4C4C4C"/>
                </a:solidFill>
              </a:defRPr>
            </a:lvl2pPr>
            <a:lvl3pPr marL="541338" indent="-179388">
              <a:spcBef>
                <a:spcPts val="600"/>
              </a:spcBef>
              <a:buClr>
                <a:schemeClr val="bg2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3pPr>
            <a:lvl4pPr marL="541338" indent="-179388" defTabSz="539750">
              <a:spcBef>
                <a:spcPts val="600"/>
              </a:spcBef>
              <a:buClr>
                <a:schemeClr val="bg2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4pPr>
            <a:lvl5pPr marL="541338" indent="-179388">
              <a:spcBef>
                <a:spcPts val="600"/>
              </a:spcBef>
              <a:buClr>
                <a:srgbClr val="E1001A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pour une image  3"/>
          <p:cNvSpPr>
            <a:spLocks noGrp="1"/>
          </p:cNvSpPr>
          <p:nvPr>
            <p:ph type="pic" sz="quarter" idx="12" hasCustomPrompt="1"/>
          </p:nvPr>
        </p:nvSpPr>
        <p:spPr>
          <a:xfrm>
            <a:off x="6624000" y="3354049"/>
            <a:ext cx="2520000" cy="18000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baseline="0">
                <a:solidFill>
                  <a:srgbClr val="E1001A"/>
                </a:solidFill>
              </a:defRPr>
            </a:lvl1pPr>
          </a:lstStyle>
          <a:p>
            <a:r>
              <a:rPr lang="fr-FR" dirty="0"/>
              <a:t>Espace réservé vidéo</a:t>
            </a:r>
          </a:p>
        </p:txBody>
      </p:sp>
      <p:sp>
        <p:nvSpPr>
          <p:cNvPr id="8" name="Arrondir un rectangle avec un coin du même côté 7"/>
          <p:cNvSpPr/>
          <p:nvPr userDrawn="1"/>
        </p:nvSpPr>
        <p:spPr>
          <a:xfrm>
            <a:off x="283991" y="4881036"/>
            <a:ext cx="630529" cy="259663"/>
          </a:xfrm>
          <a:prstGeom prst="round2SameRect">
            <a:avLst/>
          </a:prstGeom>
          <a:solidFill>
            <a:srgbClr val="DEDEDE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73E528-2AB2-6F4B-B997-1A22EE2585CE}" type="slidenum">
              <a:rPr kumimoji="0" lang="fr-FR" sz="1100" b="0" i="0" u="none" strike="noStrike" kern="0" cap="none" spc="0" normalizeH="0" baseline="0" noProof="0" smtClean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‹N°›</a:t>
            </a:fld>
            <a:endParaRPr kumimoji="0" lang="fr-FR" sz="1100" b="0" i="0" u="none" strike="noStrike" kern="0" cap="none" spc="0" normalizeH="0" baseline="0" noProof="0" dirty="0">
              <a:ln>
                <a:noFill/>
              </a:ln>
              <a:solidFill>
                <a:srgbClr val="4C4C4C"/>
              </a:solidFill>
              <a:effectLst/>
              <a:uLnTx/>
              <a:uFillTx/>
              <a:latin typeface="Arial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5651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us ss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847643"/>
            <a:ext cx="4108670" cy="71744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4C4C4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725777" y="847643"/>
            <a:ext cx="4133657" cy="71744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4C4C4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7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47435" y="1634321"/>
            <a:ext cx="4118601" cy="3044759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600"/>
              </a:spcBef>
              <a:defRPr sz="2000">
                <a:solidFill>
                  <a:srgbClr val="4C4C4C"/>
                </a:solidFill>
              </a:defRPr>
            </a:lvl1pPr>
            <a:lvl2pPr marL="357188" indent="-174625" defTabSz="447675">
              <a:spcBef>
                <a:spcPts val="600"/>
              </a:spcBef>
              <a:buClr>
                <a:srgbClr val="E1001A"/>
              </a:buClr>
              <a:buSzPct val="70000"/>
              <a:buFont typeface="Wingdings" charset="2"/>
              <a:buChar char="§"/>
              <a:defRPr sz="1800">
                <a:solidFill>
                  <a:srgbClr val="4C4C4C"/>
                </a:solidFill>
              </a:defRPr>
            </a:lvl2pPr>
            <a:lvl3pPr marL="541338" indent="-179388">
              <a:spcBef>
                <a:spcPts val="600"/>
              </a:spcBef>
              <a:buClr>
                <a:schemeClr val="bg2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3pPr>
            <a:lvl4pPr marL="541338" indent="-179388" defTabSz="539750">
              <a:spcBef>
                <a:spcPts val="600"/>
              </a:spcBef>
              <a:buClr>
                <a:schemeClr val="bg2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4pPr>
            <a:lvl5pPr marL="541338" indent="-179388">
              <a:spcBef>
                <a:spcPts val="600"/>
              </a:spcBef>
              <a:buClr>
                <a:srgbClr val="E1001A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8" name="Espace réservé du texte 5"/>
          <p:cNvSpPr>
            <a:spLocks noGrp="1"/>
          </p:cNvSpPr>
          <p:nvPr>
            <p:ph type="body" sz="quarter" idx="11"/>
          </p:nvPr>
        </p:nvSpPr>
        <p:spPr>
          <a:xfrm>
            <a:off x="4725777" y="1628934"/>
            <a:ext cx="4142021" cy="3044759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600"/>
              </a:spcBef>
              <a:defRPr sz="2000">
                <a:solidFill>
                  <a:srgbClr val="4C4C4C"/>
                </a:solidFill>
              </a:defRPr>
            </a:lvl1pPr>
            <a:lvl2pPr marL="357188" indent="-174625" defTabSz="447675">
              <a:spcBef>
                <a:spcPts val="600"/>
              </a:spcBef>
              <a:buClr>
                <a:srgbClr val="E1001A"/>
              </a:buClr>
              <a:buSzPct val="70000"/>
              <a:buFont typeface="Wingdings" charset="2"/>
              <a:buChar char="§"/>
              <a:defRPr sz="1800">
                <a:solidFill>
                  <a:srgbClr val="4C4C4C"/>
                </a:solidFill>
              </a:defRPr>
            </a:lvl2pPr>
            <a:lvl3pPr marL="541338" indent="-179388">
              <a:spcBef>
                <a:spcPts val="600"/>
              </a:spcBef>
              <a:buClr>
                <a:schemeClr val="bg2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3pPr>
            <a:lvl4pPr marL="541338" indent="-179388" defTabSz="539750">
              <a:spcBef>
                <a:spcPts val="600"/>
              </a:spcBef>
              <a:buClr>
                <a:schemeClr val="bg2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4pPr>
            <a:lvl5pPr marL="541338" indent="-179388">
              <a:spcBef>
                <a:spcPts val="600"/>
              </a:spcBef>
              <a:buClr>
                <a:srgbClr val="E1001A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Arrondir un rectangle avec un coin du même côté 8"/>
          <p:cNvSpPr/>
          <p:nvPr userDrawn="1"/>
        </p:nvSpPr>
        <p:spPr>
          <a:xfrm>
            <a:off x="283991" y="4881036"/>
            <a:ext cx="630529" cy="259663"/>
          </a:xfrm>
          <a:prstGeom prst="round2SameRect">
            <a:avLst/>
          </a:prstGeom>
          <a:solidFill>
            <a:srgbClr val="DEDEDE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73E528-2AB2-6F4B-B997-1A22EE2585CE}" type="slidenum">
              <a:rPr kumimoji="0" lang="fr-FR" sz="1100" b="0" i="0" u="none" strike="noStrike" kern="0" cap="none" spc="0" normalizeH="0" baseline="0" noProof="0" smtClean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‹N°›</a:t>
            </a:fld>
            <a:endParaRPr kumimoji="0" lang="fr-FR" sz="1100" b="0" i="0" u="none" strike="noStrike" kern="0" cap="none" spc="0" normalizeH="0" baseline="0" noProof="0" dirty="0">
              <a:ln>
                <a:noFill/>
              </a:ln>
              <a:solidFill>
                <a:srgbClr val="4C4C4C"/>
              </a:solidFill>
              <a:effectLst/>
              <a:uLnTx/>
              <a:uFillTx/>
              <a:latin typeface="Arial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62910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+ video plein ec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pour une image  3"/>
          <p:cNvSpPr>
            <a:spLocks noGrp="1"/>
          </p:cNvSpPr>
          <p:nvPr>
            <p:ph type="pic" sz="quarter" idx="11" hasCustomPrompt="1"/>
          </p:nvPr>
        </p:nvSpPr>
        <p:spPr>
          <a:xfrm>
            <a:off x="1570949" y="830840"/>
            <a:ext cx="6048000" cy="43200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baseline="0">
                <a:solidFill>
                  <a:srgbClr val="E1001A"/>
                </a:solidFill>
              </a:defRPr>
            </a:lvl1pPr>
          </a:lstStyle>
          <a:p>
            <a:r>
              <a:rPr lang="fr-FR" dirty="0"/>
              <a:t>Espace réservé vidéo</a:t>
            </a:r>
          </a:p>
        </p:txBody>
      </p:sp>
      <p:sp>
        <p:nvSpPr>
          <p:cNvPr id="4" name="Arrondir un rectangle avec un coin du même côté 3"/>
          <p:cNvSpPr/>
          <p:nvPr userDrawn="1"/>
        </p:nvSpPr>
        <p:spPr>
          <a:xfrm>
            <a:off x="283991" y="4881036"/>
            <a:ext cx="630529" cy="259663"/>
          </a:xfrm>
          <a:prstGeom prst="round2SameRect">
            <a:avLst/>
          </a:prstGeom>
          <a:solidFill>
            <a:srgbClr val="DEDEDE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73E528-2AB2-6F4B-B997-1A22EE2585CE}" type="slidenum">
              <a:rPr kumimoji="0" lang="fr-FR" sz="1100" b="0" i="0" u="none" strike="noStrike" kern="0" cap="none" spc="0" normalizeH="0" baseline="0" noProof="0" smtClean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‹N°›</a:t>
            </a:fld>
            <a:endParaRPr kumimoji="0" lang="fr-FR" sz="1100" b="0" i="0" u="none" strike="noStrike" kern="0" cap="none" spc="0" normalizeH="0" baseline="0" noProof="0" dirty="0">
              <a:ln>
                <a:noFill/>
              </a:ln>
              <a:solidFill>
                <a:srgbClr val="4C4C4C"/>
              </a:solidFill>
              <a:effectLst/>
              <a:uLnTx/>
              <a:uFillTx/>
              <a:latin typeface="Arial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7918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+ contenu plein écran ss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Arrondir un rectangle avec un coin du même côté 2"/>
          <p:cNvSpPr/>
          <p:nvPr userDrawn="1"/>
        </p:nvSpPr>
        <p:spPr>
          <a:xfrm>
            <a:off x="283991" y="4881036"/>
            <a:ext cx="630529" cy="259663"/>
          </a:xfrm>
          <a:prstGeom prst="round2SameRect">
            <a:avLst/>
          </a:prstGeom>
          <a:solidFill>
            <a:srgbClr val="DEDEDE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73E528-2AB2-6F4B-B997-1A22EE2585CE}" type="slidenum">
              <a:rPr kumimoji="0" lang="fr-FR" sz="1100" b="0" i="0" u="none" strike="noStrike" kern="0" cap="none" spc="0" normalizeH="0" baseline="0" noProof="0" smtClean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‹N°›</a:t>
            </a:fld>
            <a:endParaRPr kumimoji="0" lang="fr-FR" sz="1100" b="0" i="0" u="none" strike="noStrike" kern="0" cap="none" spc="0" normalizeH="0" baseline="0" noProof="0" dirty="0">
              <a:ln>
                <a:noFill/>
              </a:ln>
              <a:solidFill>
                <a:srgbClr val="4C4C4C"/>
              </a:solidFill>
              <a:effectLst/>
              <a:uLnTx/>
              <a:uFillTx/>
              <a:latin typeface="Arial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361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à droite + video à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4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4636847" y="890960"/>
            <a:ext cx="4049953" cy="353585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600"/>
              </a:spcBef>
              <a:defRPr sz="2000">
                <a:solidFill>
                  <a:srgbClr val="4C4C4C"/>
                </a:solidFill>
              </a:defRPr>
            </a:lvl1pPr>
            <a:lvl2pPr marL="357188" indent="-174625" defTabSz="447675">
              <a:spcBef>
                <a:spcPts val="600"/>
              </a:spcBef>
              <a:buClr>
                <a:srgbClr val="E1001A"/>
              </a:buClr>
              <a:buSzPct val="70000"/>
              <a:buFont typeface="Wingdings" charset="2"/>
              <a:buChar char="§"/>
              <a:defRPr sz="1800">
                <a:solidFill>
                  <a:srgbClr val="4C4C4C"/>
                </a:solidFill>
              </a:defRPr>
            </a:lvl2pPr>
            <a:lvl3pPr marL="541338" indent="-179388">
              <a:spcBef>
                <a:spcPts val="600"/>
              </a:spcBef>
              <a:buClr>
                <a:schemeClr val="bg2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3pPr>
            <a:lvl4pPr marL="541338" indent="-179388" defTabSz="539750">
              <a:spcBef>
                <a:spcPts val="600"/>
              </a:spcBef>
              <a:buClr>
                <a:schemeClr val="bg2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4pPr>
            <a:lvl5pPr marL="541338" indent="-179388">
              <a:spcBef>
                <a:spcPts val="600"/>
              </a:spcBef>
              <a:buClr>
                <a:srgbClr val="E1001A"/>
              </a:buClr>
              <a:buSzPct val="70000"/>
              <a:buFont typeface="Wingdings" charset="2"/>
              <a:buChar char="ü"/>
              <a:defRPr sz="1800">
                <a:solidFill>
                  <a:srgbClr val="4C4C4C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pour une image  3"/>
          <p:cNvSpPr>
            <a:spLocks noGrp="1"/>
          </p:cNvSpPr>
          <p:nvPr>
            <p:ph type="pic" sz="quarter" idx="11" hasCustomPrompt="1"/>
          </p:nvPr>
        </p:nvSpPr>
        <p:spPr>
          <a:xfrm>
            <a:off x="457198" y="1277385"/>
            <a:ext cx="3960000" cy="22608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baseline="0">
                <a:solidFill>
                  <a:srgbClr val="E1001A"/>
                </a:solidFill>
              </a:defRPr>
            </a:lvl1pPr>
          </a:lstStyle>
          <a:p>
            <a:r>
              <a:rPr lang="fr-FR" dirty="0"/>
              <a:t>Espace réservé vidéo</a:t>
            </a:r>
          </a:p>
        </p:txBody>
      </p:sp>
      <p:sp>
        <p:nvSpPr>
          <p:cNvPr id="6" name="Arrondir un rectangle avec un coin du même côté 5"/>
          <p:cNvSpPr/>
          <p:nvPr userDrawn="1"/>
        </p:nvSpPr>
        <p:spPr>
          <a:xfrm>
            <a:off x="283991" y="4881036"/>
            <a:ext cx="630529" cy="259663"/>
          </a:xfrm>
          <a:prstGeom prst="round2SameRect">
            <a:avLst/>
          </a:prstGeom>
          <a:solidFill>
            <a:srgbClr val="DEDEDE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73E528-2AB2-6F4B-B997-1A22EE2585CE}" type="slidenum">
              <a:rPr kumimoji="0" lang="fr-FR" sz="1100" b="0" i="0" u="none" strike="noStrike" kern="0" cap="none" spc="0" normalizeH="0" baseline="0" noProof="0" smtClean="0">
                <a:ln>
                  <a:noFill/>
                </a:ln>
                <a:solidFill>
                  <a:srgbClr val="4C4C4C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‹N°›</a:t>
            </a:fld>
            <a:endParaRPr kumimoji="0" lang="fr-FR" sz="1100" b="0" i="0" u="none" strike="noStrike" kern="0" cap="none" spc="0" normalizeH="0" baseline="0" noProof="0" dirty="0">
              <a:ln>
                <a:noFill/>
              </a:ln>
              <a:solidFill>
                <a:srgbClr val="4C4C4C"/>
              </a:solidFill>
              <a:effectLst/>
              <a:uLnTx/>
              <a:uFillTx/>
              <a:latin typeface="Arial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3671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199" y="136073"/>
            <a:ext cx="8410599" cy="5943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4008093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62" r:id="rId3"/>
    <p:sldLayoutId id="2147483650" r:id="rId4"/>
    <p:sldLayoutId id="2147483652" r:id="rId5"/>
    <p:sldLayoutId id="2147483653" r:id="rId6"/>
    <p:sldLayoutId id="2147483660" r:id="rId7"/>
    <p:sldLayoutId id="2147483661" r:id="rId8"/>
    <p:sldLayoutId id="2147483658" r:id="rId9"/>
    <p:sldLayoutId id="2147483659" r:id="rId10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lang="fr-FR" sz="2800" b="1" kern="1200" dirty="0">
          <a:solidFill>
            <a:srgbClr val="E1001A"/>
          </a:solidFill>
          <a:latin typeface="Arial"/>
          <a:ea typeface="+mj-ea"/>
          <a:cs typeface="Arial"/>
        </a:defRPr>
      </a:lvl1pPr>
    </p:titleStyle>
    <p:bodyStyle>
      <a:lvl1pPr marL="180975" indent="-180975" algn="l" defTabSz="457200" rtl="0" eaLnBrk="1" latinLnBrk="0" hangingPunct="1">
        <a:spcBef>
          <a:spcPct val="20000"/>
        </a:spcBef>
        <a:buClr>
          <a:srgbClr val="D3001C"/>
        </a:buClr>
        <a:buFont typeface="Arial"/>
        <a:buChar char="•"/>
        <a:defRPr lang="fr-FR" sz="1800" kern="0" dirty="0" smtClean="0">
          <a:solidFill>
            <a:srgbClr val="606060"/>
          </a:solidFill>
          <a:latin typeface="Arial"/>
          <a:ea typeface="ＭＳ Ｐゴシック" pitchFamily="23" charset="-128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lang="fr-FR" sz="2800" kern="0" dirty="0" smtClean="0">
          <a:solidFill>
            <a:srgbClr val="606060"/>
          </a:solidFill>
          <a:latin typeface="+mn-lt"/>
          <a:ea typeface="ＭＳ Ｐゴシック" pitchFamily="23" charset="-128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446088" indent="-228600" algn="l" defTabSz="457200" rtl="0" eaLnBrk="1" latinLnBrk="0" hangingPunct="1">
        <a:spcBef>
          <a:spcPct val="20000"/>
        </a:spcBef>
        <a:buClr>
          <a:srgbClr val="D3001C"/>
        </a:buClr>
        <a:buFont typeface="Arial"/>
        <a:buChar char="»"/>
        <a:tabLst/>
        <a:defRPr lang="fr-FR" sz="1600" kern="0" baseline="0" dirty="0" smtClean="0">
          <a:solidFill>
            <a:srgbClr val="606060"/>
          </a:solidFill>
          <a:latin typeface="Arial"/>
          <a:ea typeface="ＭＳ Ｐゴシック" pitchFamily="23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3.0/" TargetMode="External"/><Relationship Id="rId2" Type="http://schemas.openxmlformats.org/officeDocument/2006/relationships/hyperlink" Target="https://upload.wikimedia.org/wikipedia/commons/e/ec/20050501_1315_2558-Bimetall-Zeigerthermometer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stocksnap.io/author/40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5100" y="686583"/>
            <a:ext cx="3983277" cy="3983277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400" b="0" dirty="0">
                <a:solidFill>
                  <a:schemeClr val="tx1"/>
                </a:solidFill>
              </a:rPr>
              <a:t>C021TV-I1-S1</a:t>
            </a:r>
          </a:p>
        </p:txBody>
      </p:sp>
    </p:spTree>
    <p:extLst>
      <p:ext uri="{BB962C8B-B14F-4D97-AF65-F5344CB8AC3E}">
        <p14:creationId xmlns:p14="http://schemas.microsoft.com/office/powerpoint/2010/main" val="3833384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To </a:t>
            </a:r>
            <a:r>
              <a:rPr lang="fr-FR" dirty="0" err="1"/>
              <a:t>sum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/>
              <a:t> up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>
                <a:latin typeface="+mn-lt"/>
              </a:rPr>
              <a:t>The </a:t>
            </a:r>
            <a:r>
              <a:rPr lang="fr-FR" dirty="0" err="1">
                <a:latin typeface="+mn-lt"/>
              </a:rPr>
              <a:t>electrical</a:t>
            </a:r>
            <a:r>
              <a:rPr lang="fr-FR" dirty="0">
                <a:latin typeface="+mn-lt"/>
              </a:rPr>
              <a:t> </a:t>
            </a:r>
            <a:r>
              <a:rPr lang="fr-FR" dirty="0" err="1">
                <a:latin typeface="+mn-lt"/>
              </a:rPr>
              <a:t>current</a:t>
            </a:r>
            <a:r>
              <a:rPr lang="fr-FR" dirty="0">
                <a:latin typeface="+mn-lt"/>
              </a:rPr>
              <a:t> codes bits 0 or 1</a:t>
            </a:r>
          </a:p>
          <a:p>
            <a:r>
              <a:rPr lang="fr-FR" dirty="0" err="1">
                <a:latin typeface="+mn-lt"/>
              </a:rPr>
              <a:t>Those</a:t>
            </a:r>
            <a:r>
              <a:rPr lang="fr-FR" dirty="0">
                <a:latin typeface="+mn-lt"/>
              </a:rPr>
              <a:t> bits are </a:t>
            </a:r>
            <a:r>
              <a:rPr lang="fr-FR" dirty="0" err="1">
                <a:latin typeface="+mn-lt"/>
              </a:rPr>
              <a:t>assembled</a:t>
            </a:r>
            <a:r>
              <a:rPr lang="fr-FR" dirty="0">
                <a:latin typeface="+mn-lt"/>
              </a:rPr>
              <a:t> to </a:t>
            </a:r>
            <a:r>
              <a:rPr lang="fr-FR" dirty="0" err="1">
                <a:latin typeface="+mn-lt"/>
              </a:rPr>
              <a:t>represent</a:t>
            </a:r>
            <a:r>
              <a:rPr lang="fr-FR" dirty="0">
                <a:latin typeface="+mn-lt"/>
              </a:rPr>
              <a:t> </a:t>
            </a:r>
            <a:r>
              <a:rPr lang="fr-FR" dirty="0" err="1">
                <a:latin typeface="+mn-lt"/>
              </a:rPr>
              <a:t>numbers</a:t>
            </a:r>
            <a:r>
              <a:rPr lang="fr-FR" dirty="0">
                <a:latin typeface="+mn-lt"/>
              </a:rPr>
              <a:t>,</a:t>
            </a:r>
            <a:br>
              <a:rPr lang="fr-FR" dirty="0">
                <a:latin typeface="+mn-lt"/>
              </a:rPr>
            </a:br>
            <a:r>
              <a:rPr lang="fr-FR" dirty="0">
                <a:latin typeface="+mn-lt"/>
              </a:rPr>
              <a:t>or </a:t>
            </a:r>
            <a:r>
              <a:rPr lang="fr-FR" dirty="0" err="1">
                <a:latin typeface="+mn-lt"/>
              </a:rPr>
              <a:t>letters</a:t>
            </a:r>
            <a:r>
              <a:rPr lang="fr-FR" dirty="0">
                <a:latin typeface="+mn-lt"/>
              </a:rPr>
              <a:t>, etc.</a:t>
            </a:r>
          </a:p>
          <a:p>
            <a:r>
              <a:rPr lang="fr-FR" dirty="0" err="1">
                <a:latin typeface="+mn-lt"/>
              </a:rPr>
              <a:t>Electronic</a:t>
            </a:r>
            <a:r>
              <a:rPr lang="fr-FR" dirty="0">
                <a:latin typeface="+mn-lt"/>
              </a:rPr>
              <a:t> circuits </a:t>
            </a:r>
            <a:r>
              <a:rPr lang="fr-FR" dirty="0" err="1">
                <a:latin typeface="+mn-lt"/>
              </a:rPr>
              <a:t>perform</a:t>
            </a:r>
            <a:r>
              <a:rPr lang="fr-FR" dirty="0">
                <a:latin typeface="+mn-lt"/>
              </a:rPr>
              <a:t> </a:t>
            </a:r>
            <a:r>
              <a:rPr lang="fr-FR" dirty="0" err="1">
                <a:latin typeface="+mn-lt"/>
              </a:rPr>
              <a:t>calculations</a:t>
            </a:r>
            <a:r>
              <a:rPr lang="fr-FR" dirty="0">
                <a:latin typeface="+mn-lt"/>
              </a:rPr>
              <a:t> </a:t>
            </a:r>
            <a:r>
              <a:rPr lang="fr-FR" dirty="0" err="1">
                <a:latin typeface="+mn-lt"/>
              </a:rPr>
              <a:t>with</a:t>
            </a:r>
            <a:r>
              <a:rPr lang="fr-FR" dirty="0">
                <a:latin typeface="+mn-lt"/>
              </a:rPr>
              <a:t> </a:t>
            </a:r>
            <a:r>
              <a:rPr lang="fr-FR" dirty="0" err="1">
                <a:latin typeface="+mn-lt"/>
              </a:rPr>
              <a:t>those</a:t>
            </a:r>
            <a:r>
              <a:rPr lang="fr-FR" dirty="0">
                <a:latin typeface="+mn-lt"/>
              </a:rPr>
              <a:t> </a:t>
            </a:r>
            <a:r>
              <a:rPr lang="fr-FR" dirty="0" err="1">
                <a:latin typeface="+mn-lt"/>
              </a:rPr>
              <a:t>numbers</a:t>
            </a:r>
            <a:endParaRPr lang="fr-FR" dirty="0">
              <a:latin typeface="+mn-lt"/>
            </a:endParaRPr>
          </a:p>
          <a:p>
            <a:pPr lvl="1"/>
            <a:r>
              <a:rPr lang="fr-FR" dirty="0" err="1"/>
              <a:t>Without</a:t>
            </a:r>
            <a:r>
              <a:rPr lang="fr-FR" dirty="0"/>
              <a:t> </a:t>
            </a:r>
            <a:r>
              <a:rPr lang="fr-FR" dirty="0" err="1"/>
              <a:t>knowing</a:t>
            </a:r>
            <a:r>
              <a:rPr lang="fr-FR" dirty="0"/>
              <a:t> </a:t>
            </a:r>
            <a:r>
              <a:rPr lang="fr-FR" dirty="0" err="1"/>
              <a:t>their</a:t>
            </a:r>
            <a:r>
              <a:rPr lang="fr-FR" dirty="0"/>
              <a:t> signification</a:t>
            </a:r>
          </a:p>
          <a:p>
            <a:endParaRPr lang="fr-FR" dirty="0"/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4014264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Illustrations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p. 2 : </a:t>
            </a:r>
            <a:r>
              <a:rPr lang="fr-FR" dirty="0">
                <a:hlinkClick r:id="rId2" tooltip="20050501 1315 2558-Bimetall-Zeigerthermometer.jp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20050501_1315_2558-Bimetall-Zeigerthermometer.jpg</a:t>
            </a:r>
            <a:r>
              <a:rPr lang="fr-FR" dirty="0"/>
              <a:t> CC-BY-SA-3.0 (</a:t>
            </a:r>
            <a:r>
              <a:rPr lang="fr-FR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http://creativecommons.org/licenses/by-sa/3.0/</a:t>
            </a:r>
            <a:r>
              <a:rPr lang="fr-FR" dirty="0"/>
              <a:t>) , via </a:t>
            </a:r>
            <a:r>
              <a:rPr lang="fr-FR" dirty="0" err="1"/>
              <a:t>Wikimedia</a:t>
            </a:r>
            <a:r>
              <a:rPr lang="fr-FR" dirty="0"/>
              <a:t> Common</a:t>
            </a:r>
          </a:p>
          <a:p>
            <a:r>
              <a:rPr lang="fr-FR" dirty="0"/>
              <a:t>p.2 : </a:t>
            </a:r>
            <a:r>
              <a:rPr lang="fr-FR" dirty="0" err="1"/>
              <a:t>Little</a:t>
            </a:r>
            <a:r>
              <a:rPr lang="fr-FR" dirty="0"/>
              <a:t> </a:t>
            </a:r>
            <a:r>
              <a:rPr lang="fr-FR" dirty="0" err="1"/>
              <a:t>visuals</a:t>
            </a:r>
            <a:r>
              <a:rPr lang="fr-FR" dirty="0"/>
              <a:t> : </a:t>
            </a:r>
            <a:r>
              <a:rPr lang="fr-FR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https://stocksnap.io/author/401</a:t>
            </a:r>
            <a:r>
              <a:rPr lang="fr-FR" dirty="0"/>
              <a:t> </a:t>
            </a:r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8526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/>
              <a:t>ICN : 1. </a:t>
            </a:r>
            <a:r>
              <a:rPr lang="fr-FR" dirty="0" err="1"/>
              <a:t>Binary</a:t>
            </a:r>
            <a:r>
              <a:rPr lang="fr-FR" dirty="0"/>
              <a:t> </a:t>
            </a:r>
            <a:r>
              <a:rPr lang="fr-FR" dirty="0" err="1"/>
              <a:t>coding</a:t>
            </a:r>
            <a:br>
              <a:rPr lang="fr-FR" dirty="0"/>
            </a:br>
            <a:endParaRPr lang="fr-FR" dirty="0"/>
          </a:p>
        </p:txBody>
      </p:sp>
      <p:sp>
        <p:nvSpPr>
          <p:cNvPr id="6" name="Espace réservé du contenu 7"/>
          <p:cNvSpPr>
            <a:spLocks noGrp="1"/>
          </p:cNvSpPr>
          <p:nvPr>
            <p:ph type="body" sz="quarter" idx="10"/>
          </p:nvPr>
        </p:nvSpPr>
        <p:spPr>
          <a:xfrm>
            <a:off x="4169626" y="914313"/>
            <a:ext cx="4974373" cy="38608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fr-FR" sz="2200" b="1" dirty="0">
              <a:solidFill>
                <a:schemeClr val="bg2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200" b="1" dirty="0">
                <a:latin typeface="+mn-lt"/>
              </a:rPr>
              <a:t>1.</a:t>
            </a:r>
            <a:r>
              <a:rPr lang="fr-FR" sz="2200" dirty="0">
                <a:latin typeface="+mn-lt"/>
              </a:rPr>
              <a:t> </a:t>
            </a:r>
            <a:r>
              <a:rPr lang="fr-FR" b="1" dirty="0">
                <a:latin typeface="+mn-lt"/>
              </a:rPr>
              <a:t>Data </a:t>
            </a:r>
            <a:r>
              <a:rPr lang="fr-FR" b="1" dirty="0" err="1">
                <a:latin typeface="+mn-lt"/>
              </a:rPr>
              <a:t>representation</a:t>
            </a:r>
            <a:r>
              <a:rPr lang="fr-FR" b="1" dirty="0">
                <a:latin typeface="+mn-lt"/>
              </a:rPr>
              <a:t> as bits</a:t>
            </a:r>
          </a:p>
          <a:p>
            <a:pPr>
              <a:buNone/>
            </a:pPr>
            <a:r>
              <a:rPr lang="fr-FR" sz="2200" b="1" dirty="0">
                <a:latin typeface="+mn-lt"/>
              </a:rPr>
              <a:t>2.</a:t>
            </a:r>
            <a:r>
              <a:rPr lang="fr-FR" sz="2200" dirty="0">
                <a:latin typeface="+mn-lt"/>
              </a:rPr>
              <a:t> </a:t>
            </a:r>
            <a:r>
              <a:rPr lang="fr-FR" dirty="0">
                <a:latin typeface="+mn-lt"/>
              </a:rPr>
              <a:t>Store images or </a:t>
            </a:r>
            <a:r>
              <a:rPr lang="fr-FR" dirty="0" err="1">
                <a:latin typeface="+mn-lt"/>
              </a:rPr>
              <a:t>sounds</a:t>
            </a:r>
            <a:endParaRPr lang="fr-FR" dirty="0">
              <a:latin typeface="+mn-lt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200" b="1" dirty="0">
                <a:latin typeface="+mn-lt"/>
              </a:rPr>
              <a:t>3.</a:t>
            </a:r>
            <a:r>
              <a:rPr lang="fr-FR" sz="2200" dirty="0">
                <a:latin typeface="+mn-lt"/>
              </a:rPr>
              <a:t> Compression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200" b="1" dirty="0">
                <a:latin typeface="+mn-lt"/>
              </a:rPr>
              <a:t>4.</a:t>
            </a:r>
            <a:r>
              <a:rPr lang="fr-FR" sz="2200" dirty="0">
                <a:latin typeface="+mn-lt"/>
              </a:rPr>
              <a:t> </a:t>
            </a:r>
            <a:r>
              <a:rPr lang="fr-FR" dirty="0">
                <a:latin typeface="+mn-lt"/>
              </a:rPr>
              <a:t>Data organisation</a:t>
            </a:r>
            <a:endParaRPr lang="fr-FR" sz="2200" dirty="0">
              <a:latin typeface="+mn-lt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200" b="1" dirty="0">
                <a:latin typeface="+mn-lt"/>
              </a:rPr>
              <a:t>5. </a:t>
            </a:r>
            <a:r>
              <a:rPr lang="fr-FR" dirty="0" err="1">
                <a:latin typeface="+mn-lt"/>
              </a:rPr>
              <a:t>Database</a:t>
            </a:r>
            <a:endParaRPr lang="fr-FR" dirty="0">
              <a:latin typeface="+mn-lt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fr-FR" sz="22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fr-FR" sz="2200" dirty="0"/>
          </a:p>
        </p:txBody>
      </p:sp>
      <p:sp>
        <p:nvSpPr>
          <p:cNvPr id="4" name="Espace réservé pour une image  1"/>
          <p:cNvSpPr>
            <a:spLocks noGrp="1" noChangeAspect="1"/>
          </p:cNvSpPr>
          <p:nvPr>
            <p:ph type="pic" sz="quarter" idx="11"/>
          </p:nvPr>
        </p:nvSpPr>
        <p:spPr>
          <a:xfrm>
            <a:off x="51387" y="1228123"/>
            <a:ext cx="3818599" cy="2700000"/>
          </a:xfrm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382179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 err="1"/>
              <a:t>Why</a:t>
            </a:r>
            <a:r>
              <a:rPr lang="fr-FR" dirty="0"/>
              <a:t> code information?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457200" y="2571749"/>
            <a:ext cx="8410598" cy="1341948"/>
          </a:xfrm>
        </p:spPr>
        <p:txBody>
          <a:bodyPr/>
          <a:lstStyle/>
          <a:p>
            <a:r>
              <a:rPr lang="fr-FR" dirty="0" err="1">
                <a:latin typeface="+mn-lt"/>
              </a:rPr>
              <a:t>Various</a:t>
            </a:r>
            <a:r>
              <a:rPr lang="fr-FR" dirty="0">
                <a:latin typeface="+mn-lt"/>
              </a:rPr>
              <a:t> and </a:t>
            </a:r>
            <a:r>
              <a:rPr lang="fr-FR" dirty="0" err="1">
                <a:latin typeface="+mn-lt"/>
              </a:rPr>
              <a:t>heterogenous</a:t>
            </a:r>
            <a:r>
              <a:rPr lang="fr-FR" dirty="0">
                <a:latin typeface="+mn-lt"/>
              </a:rPr>
              <a:t> information, more or </a:t>
            </a:r>
            <a:r>
              <a:rPr lang="fr-FR" dirty="0" err="1">
                <a:latin typeface="+mn-lt"/>
              </a:rPr>
              <a:t>less</a:t>
            </a:r>
            <a:r>
              <a:rPr lang="fr-FR" dirty="0">
                <a:latin typeface="+mn-lt"/>
              </a:rPr>
              <a:t> </a:t>
            </a:r>
            <a:r>
              <a:rPr lang="fr-FR" dirty="0" err="1">
                <a:latin typeface="+mn-lt"/>
              </a:rPr>
              <a:t>structured</a:t>
            </a:r>
            <a:endParaRPr lang="fr-FR" dirty="0">
              <a:latin typeface="+mn-lt"/>
            </a:endParaRPr>
          </a:p>
          <a:p>
            <a:pPr lvl="1"/>
            <a:r>
              <a:rPr lang="fr-FR" dirty="0" err="1"/>
              <a:t>Picked</a:t>
            </a:r>
            <a:r>
              <a:rPr lang="fr-FR" dirty="0"/>
              <a:t> up by </a:t>
            </a:r>
            <a:r>
              <a:rPr lang="fr-FR" dirty="0" err="1"/>
              <a:t>human</a:t>
            </a:r>
            <a:r>
              <a:rPr lang="fr-FR" dirty="0"/>
              <a:t> </a:t>
            </a:r>
            <a:r>
              <a:rPr lang="fr-FR" dirty="0" err="1"/>
              <a:t>senses</a:t>
            </a:r>
            <a:r>
              <a:rPr lang="fr-FR" dirty="0"/>
              <a:t> or </a:t>
            </a:r>
            <a:r>
              <a:rPr lang="fr-FR" dirty="0" err="1"/>
              <a:t>tools</a:t>
            </a:r>
            <a:endParaRPr lang="fr-FR" dirty="0"/>
          </a:p>
          <a:p>
            <a:r>
              <a:rPr lang="fr-FR" dirty="0">
                <a:latin typeface="+mn-lt"/>
              </a:rPr>
              <a:t>How to </a:t>
            </a:r>
            <a:r>
              <a:rPr lang="fr-FR" dirty="0" err="1">
                <a:latin typeface="+mn-lt"/>
              </a:rPr>
              <a:t>represent</a:t>
            </a:r>
            <a:r>
              <a:rPr lang="fr-FR" dirty="0">
                <a:latin typeface="+mn-lt"/>
              </a:rPr>
              <a:t> </a:t>
            </a:r>
            <a:r>
              <a:rPr lang="fr-FR" dirty="0" err="1">
                <a:latin typeface="+mn-lt"/>
              </a:rPr>
              <a:t>it</a:t>
            </a:r>
            <a:r>
              <a:rPr lang="fr-FR" dirty="0">
                <a:latin typeface="+mn-lt"/>
              </a:rPr>
              <a:t>?</a:t>
            </a:r>
          </a:p>
        </p:txBody>
      </p:sp>
      <p:sp>
        <p:nvSpPr>
          <p:cNvPr id="2" name="Espace réservé pour une image  1"/>
          <p:cNvSpPr>
            <a:spLocks noGrp="1"/>
          </p:cNvSpPr>
          <p:nvPr>
            <p:ph type="pic" sz="quarter" idx="11"/>
          </p:nvPr>
        </p:nvSpPr>
        <p:spPr>
          <a:xfrm>
            <a:off x="6624000" y="3343500"/>
            <a:ext cx="2520000" cy="1800000"/>
          </a:xfrm>
          <a:ln>
            <a:noFill/>
          </a:ln>
        </p:spPr>
      </p:sp>
      <p:sp>
        <p:nvSpPr>
          <p:cNvPr id="7" name="Rectangle à coins arrondis 6"/>
          <p:cNvSpPr/>
          <p:nvPr/>
        </p:nvSpPr>
        <p:spPr>
          <a:xfrm>
            <a:off x="544760" y="3913696"/>
            <a:ext cx="5364596" cy="790575"/>
          </a:xfrm>
          <a:prstGeom prst="roundRect">
            <a:avLst/>
          </a:prstGeom>
          <a:solidFill>
            <a:srgbClr val="FFFFFF"/>
          </a:solidFill>
          <a:ln w="28575" cmpd="sng">
            <a:solidFill>
              <a:srgbClr val="E1001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rgbClr val="FF0000"/>
                </a:solidFill>
              </a:rPr>
              <a:t>Digitalisation and digital </a:t>
            </a:r>
            <a:r>
              <a:rPr lang="fr-FR" sz="2000" b="1" dirty="0" err="1">
                <a:solidFill>
                  <a:srgbClr val="FF0000"/>
                </a:solidFill>
              </a:rPr>
              <a:t>coding</a:t>
            </a:r>
            <a:endParaRPr lang="fr-FR" sz="2000" b="1" dirty="0">
              <a:solidFill>
                <a:srgbClr val="FF0000"/>
              </a:solidFill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359740" y="241127"/>
            <a:ext cx="8577844" cy="2330622"/>
            <a:chOff x="359740" y="241127"/>
            <a:chExt cx="8577844" cy="2330622"/>
          </a:xfrm>
        </p:grpSpPr>
        <p:pic>
          <p:nvPicPr>
            <p:cNvPr id="12" name="Imag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4955" y="241127"/>
              <a:ext cx="2592629" cy="2143728"/>
            </a:xfrm>
            <a:prstGeom prst="rect">
              <a:avLst/>
            </a:prstGeom>
          </p:spPr>
        </p:pic>
        <p:pic>
          <p:nvPicPr>
            <p:cNvPr id="13" name="Image 12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6089"/>
            <a:stretch/>
          </p:blipFill>
          <p:spPr>
            <a:xfrm>
              <a:off x="359740" y="698703"/>
              <a:ext cx="1795627" cy="1873046"/>
            </a:xfrm>
            <a:prstGeom prst="rect">
              <a:avLst/>
            </a:prstGeom>
          </p:spPr>
        </p:pic>
        <p:pic>
          <p:nvPicPr>
            <p:cNvPr id="14" name="Image 1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08352" y="912355"/>
              <a:ext cx="2765080" cy="14457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8586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At </a:t>
            </a:r>
            <a:r>
              <a:rPr lang="fr-FR" dirty="0" err="1"/>
              <a:t>electronics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err="1">
                <a:latin typeface="+mn-lt"/>
              </a:rPr>
              <a:t>Either</a:t>
            </a:r>
            <a:r>
              <a:rPr lang="fr-FR" dirty="0">
                <a:latin typeface="+mn-lt"/>
              </a:rPr>
              <a:t> the </a:t>
            </a:r>
            <a:r>
              <a:rPr lang="fr-FR" dirty="0" err="1">
                <a:latin typeface="+mn-lt"/>
              </a:rPr>
              <a:t>electrical</a:t>
            </a:r>
            <a:r>
              <a:rPr lang="fr-FR" dirty="0">
                <a:latin typeface="+mn-lt"/>
              </a:rPr>
              <a:t> </a:t>
            </a:r>
            <a:r>
              <a:rPr lang="fr-FR" dirty="0" err="1">
                <a:latin typeface="+mn-lt"/>
              </a:rPr>
              <a:t>current</a:t>
            </a:r>
            <a:r>
              <a:rPr lang="fr-FR" dirty="0">
                <a:latin typeface="+mn-lt"/>
              </a:rPr>
              <a:t> passes, or </a:t>
            </a:r>
            <a:r>
              <a:rPr lang="fr-FR" dirty="0" err="1">
                <a:latin typeface="+mn-lt"/>
              </a:rPr>
              <a:t>it</a:t>
            </a:r>
            <a:r>
              <a:rPr lang="fr-FR" dirty="0">
                <a:latin typeface="+mn-lt"/>
              </a:rPr>
              <a:t> </a:t>
            </a:r>
            <a:r>
              <a:rPr lang="fr-FR" dirty="0" err="1">
                <a:latin typeface="+mn-lt"/>
              </a:rPr>
              <a:t>does</a:t>
            </a:r>
            <a:r>
              <a:rPr lang="fr-FR" dirty="0">
                <a:latin typeface="+mn-lt"/>
              </a:rPr>
              <a:t> not</a:t>
            </a:r>
          </a:p>
          <a:p>
            <a:r>
              <a:rPr lang="fr-FR" b="1" i="1" dirty="0" err="1">
                <a:solidFill>
                  <a:schemeClr val="accent6"/>
                </a:solidFill>
                <a:latin typeface="+mn-lt"/>
              </a:rPr>
              <a:t>Binary</a:t>
            </a:r>
            <a:r>
              <a:rPr lang="fr-FR" b="1" i="1" dirty="0">
                <a:solidFill>
                  <a:schemeClr val="accent6"/>
                </a:solidFill>
                <a:latin typeface="+mn-lt"/>
              </a:rPr>
              <a:t> </a:t>
            </a:r>
            <a:r>
              <a:rPr lang="fr-FR" b="1" i="1" dirty="0" err="1">
                <a:solidFill>
                  <a:schemeClr val="accent6"/>
                </a:solidFill>
                <a:latin typeface="+mn-lt"/>
              </a:rPr>
              <a:t>coding</a:t>
            </a:r>
            <a:r>
              <a:rPr lang="fr-FR" b="1" i="1" dirty="0">
                <a:solidFill>
                  <a:schemeClr val="accent6"/>
                </a:solidFill>
                <a:latin typeface="+mn-lt"/>
              </a:rPr>
              <a:t> </a:t>
            </a:r>
            <a:r>
              <a:rPr lang="fr-FR" dirty="0" err="1">
                <a:latin typeface="+mn-lt"/>
              </a:rPr>
              <a:t>with</a:t>
            </a:r>
            <a:r>
              <a:rPr lang="fr-FR" dirty="0">
                <a:latin typeface="+mn-lt"/>
              </a:rPr>
              <a:t> 0 or1</a:t>
            </a:r>
          </a:p>
          <a:p>
            <a:pPr lvl="1"/>
            <a:r>
              <a:rPr lang="fr-FR" b="1" i="1" dirty="0">
                <a:solidFill>
                  <a:schemeClr val="accent6"/>
                </a:solidFill>
              </a:rPr>
              <a:t>Bit</a:t>
            </a:r>
            <a:r>
              <a:rPr lang="fr-FR" dirty="0"/>
              <a:t> = </a:t>
            </a:r>
            <a:r>
              <a:rPr lang="fr-FR" i="1" dirty="0" err="1"/>
              <a:t>Binary</a:t>
            </a:r>
            <a:r>
              <a:rPr lang="fr-FR" i="1" dirty="0"/>
              <a:t> Digit</a:t>
            </a:r>
          </a:p>
          <a:p>
            <a:endParaRPr lang="fr-FR" i="1" dirty="0">
              <a:latin typeface="+mn-lt"/>
            </a:endParaRPr>
          </a:p>
          <a:p>
            <a:r>
              <a:rPr lang="fr-FR" dirty="0" err="1">
                <a:latin typeface="+mn-lt"/>
              </a:rPr>
              <a:t>Today’s</a:t>
            </a:r>
            <a:r>
              <a:rPr lang="fr-FR" dirty="0">
                <a:latin typeface="+mn-lt"/>
              </a:rPr>
              <a:t> computers are </a:t>
            </a:r>
            <a:r>
              <a:rPr lang="fr-FR" dirty="0" err="1">
                <a:latin typeface="+mn-lt"/>
              </a:rPr>
              <a:t>based</a:t>
            </a:r>
            <a:r>
              <a:rPr lang="fr-FR" dirty="0">
                <a:latin typeface="+mn-lt"/>
              </a:rPr>
              <a:t> on </a:t>
            </a:r>
            <a:r>
              <a:rPr lang="fr-FR" dirty="0" err="1">
                <a:latin typeface="+mn-lt"/>
              </a:rPr>
              <a:t>electronics</a:t>
            </a:r>
            <a:endParaRPr lang="fr-FR" dirty="0">
              <a:latin typeface="+mn-lt"/>
            </a:endParaRPr>
          </a:p>
          <a:p>
            <a:pPr lvl="1"/>
            <a:r>
              <a:rPr lang="fr-FR" dirty="0" err="1"/>
              <a:t>Soon</a:t>
            </a:r>
            <a:r>
              <a:rPr lang="fr-FR" dirty="0"/>
              <a:t>, </a:t>
            </a:r>
            <a:r>
              <a:rPr lang="fr-FR" dirty="0" err="1"/>
              <a:t>photonics</a:t>
            </a:r>
            <a:r>
              <a:rPr lang="fr-FR" dirty="0"/>
              <a:t> or </a:t>
            </a:r>
            <a:r>
              <a:rPr lang="fr-FR" dirty="0" err="1"/>
              <a:t>quantics</a:t>
            </a:r>
            <a:r>
              <a:rPr lang="fr-FR" dirty="0"/>
              <a:t>?</a:t>
            </a:r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82401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Bits </a:t>
            </a:r>
            <a:r>
              <a:rPr lang="fr-FR" dirty="0" err="1"/>
              <a:t>operations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>
                <a:latin typeface="+mn-lt"/>
              </a:rPr>
              <a:t>Transistor = miniature switch</a:t>
            </a:r>
          </a:p>
          <a:p>
            <a:pPr lvl="1"/>
            <a:r>
              <a:rPr lang="fr-FR" dirty="0"/>
              <a:t>A </a:t>
            </a:r>
            <a:r>
              <a:rPr lang="fr-FR" dirty="0" err="1"/>
              <a:t>tap</a:t>
            </a:r>
            <a:r>
              <a:rPr lang="fr-FR" dirty="0"/>
              <a:t> to manage the </a:t>
            </a:r>
            <a:r>
              <a:rPr lang="fr-FR" dirty="0" err="1"/>
              <a:t>electrical</a:t>
            </a:r>
            <a:r>
              <a:rPr lang="fr-FR" dirty="0"/>
              <a:t> </a:t>
            </a:r>
            <a:r>
              <a:rPr lang="fr-FR" dirty="0" err="1"/>
              <a:t>current</a:t>
            </a:r>
            <a:endParaRPr lang="fr-FR" dirty="0"/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1"/>
          </p:nvPr>
        </p:nvSpPr>
        <p:spPr/>
      </p:sp>
      <p:pic>
        <p:nvPicPr>
          <p:cNvPr id="5" name="Image 4" descr="transistor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940" y="2543099"/>
            <a:ext cx="2316606" cy="1600801"/>
          </a:xfrm>
          <a:prstGeom prst="rect">
            <a:avLst/>
          </a:prstGeom>
        </p:spPr>
      </p:pic>
      <p:pic>
        <p:nvPicPr>
          <p:cNvPr id="6" name="Image 5" descr="NPNvsPN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434" y="2429494"/>
            <a:ext cx="2590628" cy="1828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066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Bits </a:t>
            </a:r>
            <a:r>
              <a:rPr lang="fr-FR" dirty="0" err="1"/>
              <a:t>operations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>
                <a:latin typeface="+mn-lt"/>
              </a:rPr>
              <a:t>Transistors </a:t>
            </a:r>
            <a:r>
              <a:rPr lang="fr-FR" dirty="0" err="1">
                <a:latin typeface="+mn-lt"/>
              </a:rPr>
              <a:t>create</a:t>
            </a:r>
            <a:r>
              <a:rPr lang="fr-FR" dirty="0">
                <a:latin typeface="+mn-lt"/>
              </a:rPr>
              <a:t> </a:t>
            </a:r>
            <a:r>
              <a:rPr lang="fr-FR" dirty="0" err="1">
                <a:latin typeface="+mn-lt"/>
              </a:rPr>
              <a:t>logical</a:t>
            </a:r>
            <a:r>
              <a:rPr lang="fr-FR" dirty="0">
                <a:latin typeface="+mn-lt"/>
              </a:rPr>
              <a:t> </a:t>
            </a:r>
            <a:r>
              <a:rPr lang="fr-FR" dirty="0" err="1">
                <a:latin typeface="+mn-lt"/>
              </a:rPr>
              <a:t>gateways</a:t>
            </a:r>
            <a:endParaRPr lang="fr-FR" dirty="0">
              <a:latin typeface="+mn-lt"/>
            </a:endParaRPr>
          </a:p>
          <a:p>
            <a:pPr lvl="1"/>
            <a:r>
              <a:rPr lang="fr-FR" dirty="0"/>
              <a:t>AND, OR, exclusive OR, …</a:t>
            </a:r>
          </a:p>
          <a:p>
            <a:endParaRPr lang="fr-FR" dirty="0">
              <a:latin typeface="+mn-lt"/>
            </a:endParaRPr>
          </a:p>
          <a:p>
            <a:endParaRPr lang="fr-FR" dirty="0">
              <a:latin typeface="+mn-lt"/>
            </a:endParaRPr>
          </a:p>
          <a:p>
            <a:endParaRPr lang="fr-FR" dirty="0">
              <a:latin typeface="+mn-lt"/>
            </a:endParaRPr>
          </a:p>
          <a:p>
            <a:endParaRPr lang="fr-FR" dirty="0">
              <a:latin typeface="+mn-lt"/>
            </a:endParaRPr>
          </a:p>
          <a:p>
            <a:endParaRPr lang="fr-FR" dirty="0">
              <a:latin typeface="+mn-lt"/>
            </a:endParaRPr>
          </a:p>
          <a:p>
            <a:endParaRPr lang="fr-FR" dirty="0">
              <a:latin typeface="+mn-lt"/>
            </a:endParaRPr>
          </a:p>
          <a:p>
            <a:endParaRPr lang="fr-FR" dirty="0">
              <a:latin typeface="+mn-lt"/>
            </a:endParaRPr>
          </a:p>
          <a:p>
            <a:r>
              <a:rPr lang="fr-FR" dirty="0" err="1">
                <a:latin typeface="+mn-lt"/>
              </a:rPr>
              <a:t>Then</a:t>
            </a:r>
            <a:r>
              <a:rPr lang="fr-FR" dirty="0">
                <a:latin typeface="+mn-lt"/>
              </a:rPr>
              <a:t> bit </a:t>
            </a:r>
            <a:r>
              <a:rPr lang="fr-FR" dirty="0" err="1">
                <a:latin typeface="+mn-lt"/>
              </a:rPr>
              <a:t>adders</a:t>
            </a:r>
            <a:r>
              <a:rPr lang="fr-FR" dirty="0">
                <a:latin typeface="+mn-lt"/>
              </a:rPr>
              <a:t>, …</a:t>
            </a:r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Arc 3"/>
          <p:cNvSpPr>
            <a:spLocks/>
          </p:cNvSpPr>
          <p:nvPr/>
        </p:nvSpPr>
        <p:spPr bwMode="auto">
          <a:xfrm>
            <a:off x="1754594" y="2349939"/>
            <a:ext cx="1057275" cy="908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0330"/>
              <a:gd name="T1" fmla="*/ 0 h 21600"/>
              <a:gd name="T2" fmla="*/ 20330 w 20330"/>
              <a:gd name="T3" fmla="*/ 14302 h 21600"/>
              <a:gd name="T4" fmla="*/ 0 w 2033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330" h="21600" fill="none" extrusionOk="0">
                <a:moveTo>
                  <a:pt x="0" y="-1"/>
                </a:moveTo>
                <a:cubicBezTo>
                  <a:pt x="9115" y="-1"/>
                  <a:pt x="17249" y="5722"/>
                  <a:pt x="20329" y="14302"/>
                </a:cubicBezTo>
              </a:path>
              <a:path w="20330" h="21600" stroke="0" extrusionOk="0">
                <a:moveTo>
                  <a:pt x="0" y="-1"/>
                </a:moveTo>
                <a:cubicBezTo>
                  <a:pt x="9115" y="-1"/>
                  <a:pt x="17249" y="5722"/>
                  <a:pt x="20329" y="14302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rc 4"/>
          <p:cNvSpPr>
            <a:spLocks/>
          </p:cNvSpPr>
          <p:nvPr/>
        </p:nvSpPr>
        <p:spPr bwMode="auto">
          <a:xfrm flipV="1">
            <a:off x="1754594" y="2646802"/>
            <a:ext cx="1057275" cy="908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0330"/>
              <a:gd name="T1" fmla="*/ 0 h 21600"/>
              <a:gd name="T2" fmla="*/ 20330 w 20330"/>
              <a:gd name="T3" fmla="*/ 14302 h 21600"/>
              <a:gd name="T4" fmla="*/ 0 w 2033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330" h="21600" fill="none" extrusionOk="0">
                <a:moveTo>
                  <a:pt x="0" y="-1"/>
                </a:moveTo>
                <a:cubicBezTo>
                  <a:pt x="9115" y="-1"/>
                  <a:pt x="17249" y="5722"/>
                  <a:pt x="20329" y="14302"/>
                </a:cubicBezTo>
              </a:path>
              <a:path w="20330" h="21600" stroke="0" extrusionOk="0">
                <a:moveTo>
                  <a:pt x="0" y="-1"/>
                </a:moveTo>
                <a:cubicBezTo>
                  <a:pt x="9115" y="-1"/>
                  <a:pt x="17249" y="5722"/>
                  <a:pt x="20329" y="14302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rc 5"/>
          <p:cNvSpPr>
            <a:spLocks/>
          </p:cNvSpPr>
          <p:nvPr/>
        </p:nvSpPr>
        <p:spPr bwMode="auto">
          <a:xfrm rot="2334890">
            <a:off x="1203603" y="2407891"/>
            <a:ext cx="956192" cy="952305"/>
          </a:xfrm>
          <a:custGeom>
            <a:avLst/>
            <a:gdLst>
              <a:gd name="G0" fmla="+- 0 0 0"/>
              <a:gd name="G1" fmla="+- 21019 0 0"/>
              <a:gd name="G2" fmla="+- 21600 0 0"/>
              <a:gd name="T0" fmla="*/ 4977 w 21600"/>
              <a:gd name="T1" fmla="*/ 0 h 22194"/>
              <a:gd name="T2" fmla="*/ 21568 w 21600"/>
              <a:gd name="T3" fmla="*/ 22194 h 22194"/>
              <a:gd name="T4" fmla="*/ 0 w 21600"/>
              <a:gd name="T5" fmla="*/ 21019 h 22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194" fill="none" extrusionOk="0">
                <a:moveTo>
                  <a:pt x="4976" y="0"/>
                </a:moveTo>
                <a:cubicBezTo>
                  <a:pt x="14719" y="2307"/>
                  <a:pt x="21600" y="11006"/>
                  <a:pt x="21600" y="21019"/>
                </a:cubicBezTo>
                <a:cubicBezTo>
                  <a:pt x="21600" y="21410"/>
                  <a:pt x="21589" y="21802"/>
                  <a:pt x="21568" y="22194"/>
                </a:cubicBezTo>
              </a:path>
              <a:path w="21600" h="22194" stroke="0" extrusionOk="0">
                <a:moveTo>
                  <a:pt x="4976" y="0"/>
                </a:moveTo>
                <a:cubicBezTo>
                  <a:pt x="14719" y="2307"/>
                  <a:pt x="21600" y="11006"/>
                  <a:pt x="21600" y="21019"/>
                </a:cubicBezTo>
                <a:cubicBezTo>
                  <a:pt x="21600" y="21410"/>
                  <a:pt x="21589" y="21802"/>
                  <a:pt x="21568" y="22194"/>
                </a:cubicBezTo>
                <a:lnTo>
                  <a:pt x="0" y="21019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H="1">
            <a:off x="1525994" y="2646802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H="1">
            <a:off x="1525994" y="3256402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H="1">
            <a:off x="2811869" y="2951602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57794" y="1868799"/>
            <a:ext cx="5693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kern="0" dirty="0">
                <a:solidFill>
                  <a:srgbClr val="4C4C4C"/>
                </a:solidFill>
                <a:latin typeface="Arial"/>
                <a:ea typeface="ＭＳ Ｐゴシック" pitchFamily="23" charset="-128"/>
                <a:cs typeface="Arial"/>
              </a:rPr>
              <a:t>OR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149757" y="2426139"/>
            <a:ext cx="3561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kern="0" dirty="0">
                <a:solidFill>
                  <a:srgbClr val="4C4C4C"/>
                </a:solidFill>
                <a:latin typeface="Arial"/>
                <a:ea typeface="ＭＳ Ｐゴシック" pitchFamily="23" charset="-128"/>
                <a:cs typeface="Arial"/>
              </a:rPr>
              <a:t>X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149757" y="3035739"/>
            <a:ext cx="3561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kern="0" dirty="0">
                <a:solidFill>
                  <a:srgbClr val="4C4C4C"/>
                </a:solidFill>
                <a:latin typeface="Arial"/>
                <a:ea typeface="ＭＳ Ｐゴシック" pitchFamily="23" charset="-128"/>
                <a:cs typeface="Arial"/>
              </a:rPr>
              <a:t>Y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166097" y="2743296"/>
            <a:ext cx="3417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kern="0" dirty="0">
                <a:solidFill>
                  <a:srgbClr val="4C4C4C"/>
                </a:solidFill>
                <a:latin typeface="Arial"/>
                <a:ea typeface="ＭＳ Ｐゴシック" pitchFamily="23" charset="-128"/>
                <a:cs typeface="Arial"/>
              </a:rPr>
              <a:t>Z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4777194" y="2035614"/>
            <a:ext cx="126509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kern="0" dirty="0">
                <a:solidFill>
                  <a:srgbClr val="4C4C4C"/>
                </a:solidFill>
                <a:latin typeface="Arial"/>
                <a:ea typeface="ＭＳ Ｐゴシック" pitchFamily="23" charset="-128"/>
                <a:cs typeface="Arial"/>
              </a:rPr>
              <a:t>X	Y	Z</a:t>
            </a:r>
          </a:p>
          <a:p>
            <a:r>
              <a:rPr lang="en-US" sz="2000" b="1" kern="0" dirty="0">
                <a:solidFill>
                  <a:srgbClr val="4C4C4C"/>
                </a:solidFill>
                <a:latin typeface="Arial"/>
                <a:ea typeface="ＭＳ Ｐゴシック" pitchFamily="23" charset="-128"/>
                <a:cs typeface="Arial"/>
              </a:rPr>
              <a:t>0	0	0</a:t>
            </a:r>
          </a:p>
          <a:p>
            <a:r>
              <a:rPr lang="en-US" sz="2000" b="1" kern="0" dirty="0">
                <a:solidFill>
                  <a:srgbClr val="4C4C4C"/>
                </a:solidFill>
                <a:latin typeface="Arial"/>
                <a:ea typeface="ＭＳ Ｐゴシック" pitchFamily="23" charset="-128"/>
                <a:cs typeface="Arial"/>
              </a:rPr>
              <a:t>0	1	1</a:t>
            </a:r>
          </a:p>
          <a:p>
            <a:r>
              <a:rPr lang="en-US" sz="2000" b="1" kern="0" dirty="0">
                <a:solidFill>
                  <a:srgbClr val="4C4C4C"/>
                </a:solidFill>
                <a:latin typeface="Arial"/>
                <a:ea typeface="ＭＳ Ｐゴシック" pitchFamily="23" charset="-128"/>
                <a:cs typeface="Arial"/>
              </a:rPr>
              <a:t>1	0	1</a:t>
            </a:r>
          </a:p>
          <a:p>
            <a:r>
              <a:rPr lang="en-US" sz="2000" b="1" kern="0" dirty="0">
                <a:solidFill>
                  <a:srgbClr val="4C4C4C"/>
                </a:solidFill>
                <a:latin typeface="Arial"/>
                <a:ea typeface="ＭＳ Ｐゴシック" pitchFamily="23" charset="-128"/>
                <a:cs typeface="Arial"/>
              </a:rPr>
              <a:t>1	1	1</a:t>
            </a:r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4751882" y="2389068"/>
            <a:ext cx="140161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5620970" y="1983354"/>
            <a:ext cx="0" cy="17205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031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Code </a:t>
            </a:r>
            <a:r>
              <a:rPr lang="fr-FR" dirty="0" err="1"/>
              <a:t>numbers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>
                <a:latin typeface="+mn-lt"/>
              </a:rPr>
              <a:t>Bits are </a:t>
            </a:r>
            <a:r>
              <a:rPr lang="fr-FR" dirty="0" err="1">
                <a:latin typeface="+mn-lt"/>
              </a:rPr>
              <a:t>limited</a:t>
            </a:r>
            <a:r>
              <a:rPr lang="fr-FR" dirty="0">
                <a:latin typeface="+mn-lt"/>
              </a:rPr>
              <a:t> to 2 values</a:t>
            </a:r>
          </a:p>
          <a:p>
            <a:r>
              <a:rPr lang="fr-FR" dirty="0">
                <a:latin typeface="+mn-lt"/>
              </a:rPr>
              <a:t>Assemble bits to code </a:t>
            </a:r>
            <a:r>
              <a:rPr lang="fr-FR" dirty="0" err="1">
                <a:latin typeface="+mn-lt"/>
              </a:rPr>
              <a:t>higher</a:t>
            </a:r>
            <a:r>
              <a:rPr lang="fr-FR" dirty="0">
                <a:latin typeface="+mn-lt"/>
              </a:rPr>
              <a:t> </a:t>
            </a:r>
            <a:r>
              <a:rPr lang="fr-FR" dirty="0" err="1">
                <a:latin typeface="+mn-lt"/>
              </a:rPr>
              <a:t>numbers</a:t>
            </a:r>
            <a:endParaRPr lang="fr-FR" dirty="0">
              <a:latin typeface="+mn-lt"/>
            </a:endParaRPr>
          </a:p>
          <a:p>
            <a:pPr lvl="2"/>
            <a:r>
              <a:rPr lang="fr-FR" dirty="0"/>
              <a:t>One byte = 8 bits = 256 values (</a:t>
            </a:r>
            <a:r>
              <a:rPr lang="fr-FR" dirty="0" err="1"/>
              <a:t>from</a:t>
            </a:r>
            <a:r>
              <a:rPr lang="fr-FR" dirty="0"/>
              <a:t> 0 to 255)</a:t>
            </a:r>
          </a:p>
          <a:p>
            <a:r>
              <a:rPr lang="fr-FR" dirty="0">
                <a:latin typeface="+mn-lt"/>
              </a:rPr>
              <a:t>To code an </a:t>
            </a:r>
            <a:r>
              <a:rPr lang="fr-FR" dirty="0" err="1">
                <a:latin typeface="+mn-lt"/>
              </a:rPr>
              <a:t>age</a:t>
            </a:r>
            <a:r>
              <a:rPr lang="fr-FR" dirty="0">
                <a:latin typeface="+mn-lt"/>
              </a:rPr>
              <a:t>, </a:t>
            </a:r>
            <a:r>
              <a:rPr lang="fr-FR" dirty="0" err="1">
                <a:latin typeface="+mn-lt"/>
              </a:rPr>
              <a:t>only</a:t>
            </a:r>
            <a:r>
              <a:rPr lang="fr-FR" dirty="0">
                <a:latin typeface="+mn-lt"/>
              </a:rPr>
              <a:t> 7 bits are </a:t>
            </a:r>
            <a:r>
              <a:rPr lang="fr-FR" dirty="0" err="1">
                <a:latin typeface="+mn-lt"/>
              </a:rPr>
              <a:t>needed</a:t>
            </a:r>
            <a:r>
              <a:rPr lang="fr-FR" dirty="0">
                <a:latin typeface="+mn-lt"/>
              </a:rPr>
              <a:t> (</a:t>
            </a:r>
            <a:r>
              <a:rPr lang="fr-FR" dirty="0" err="1">
                <a:latin typeface="+mn-lt"/>
              </a:rPr>
              <a:t>from</a:t>
            </a:r>
            <a:r>
              <a:rPr lang="fr-FR" dirty="0">
                <a:latin typeface="+mn-lt"/>
              </a:rPr>
              <a:t> 0 to 127)</a:t>
            </a:r>
          </a:p>
          <a:p>
            <a:r>
              <a:rPr lang="fr-FR" dirty="0">
                <a:latin typeface="+mn-lt"/>
              </a:rPr>
              <a:t>To code </a:t>
            </a:r>
            <a:r>
              <a:rPr lang="fr-FR" dirty="0" err="1">
                <a:latin typeface="+mn-lt"/>
              </a:rPr>
              <a:t>temperatures</a:t>
            </a:r>
            <a:r>
              <a:rPr lang="fr-FR" dirty="0">
                <a:latin typeface="+mn-lt"/>
              </a:rPr>
              <a:t>, </a:t>
            </a:r>
            <a:r>
              <a:rPr lang="fr-FR" dirty="0" err="1">
                <a:latin typeface="+mn-lt"/>
              </a:rPr>
              <a:t>ilmore</a:t>
            </a:r>
            <a:r>
              <a:rPr lang="fr-FR" dirty="0">
                <a:latin typeface="+mn-lt"/>
              </a:rPr>
              <a:t> </a:t>
            </a:r>
            <a:r>
              <a:rPr lang="fr-FR" dirty="0" err="1">
                <a:latin typeface="+mn-lt"/>
              </a:rPr>
              <a:t>is</a:t>
            </a:r>
            <a:r>
              <a:rPr lang="fr-FR" dirty="0">
                <a:latin typeface="+mn-lt"/>
              </a:rPr>
              <a:t> </a:t>
            </a:r>
            <a:r>
              <a:rPr lang="fr-FR" dirty="0" err="1">
                <a:latin typeface="+mn-lt"/>
              </a:rPr>
              <a:t>needed</a:t>
            </a:r>
            <a:endParaRPr lang="fr-FR" dirty="0">
              <a:latin typeface="+mn-lt"/>
            </a:endParaRPr>
          </a:p>
          <a:p>
            <a:pPr lvl="1"/>
            <a:r>
              <a:rPr lang="fr-FR" dirty="0" err="1"/>
              <a:t>Negative</a:t>
            </a:r>
            <a:r>
              <a:rPr lang="fr-FR" dirty="0"/>
              <a:t> </a:t>
            </a:r>
            <a:r>
              <a:rPr lang="fr-FR" dirty="0" err="1"/>
              <a:t>numbers</a:t>
            </a:r>
            <a:endParaRPr lang="fr-FR" dirty="0"/>
          </a:p>
          <a:p>
            <a:pPr lvl="1"/>
            <a:r>
              <a:rPr lang="fr-FR" dirty="0"/>
              <a:t>And </a:t>
            </a:r>
            <a:r>
              <a:rPr lang="fr-FR" dirty="0" err="1"/>
              <a:t>also</a:t>
            </a:r>
            <a:r>
              <a:rPr lang="fr-FR" dirty="0"/>
              <a:t> </a:t>
            </a:r>
            <a:r>
              <a:rPr lang="fr-FR" dirty="0" err="1"/>
              <a:t>decimals</a:t>
            </a:r>
            <a:endParaRPr lang="fr-FR" dirty="0"/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Rectangle à coins arrondis 4"/>
          <p:cNvSpPr/>
          <p:nvPr/>
        </p:nvSpPr>
        <p:spPr>
          <a:xfrm>
            <a:off x="544760" y="3814840"/>
            <a:ext cx="5364596" cy="840001"/>
          </a:xfrm>
          <a:prstGeom prst="roundRect">
            <a:avLst/>
          </a:prstGeom>
          <a:solidFill>
            <a:srgbClr val="FFFFFF"/>
          </a:solidFill>
          <a:ln w="28575" cmpd="sng">
            <a:solidFill>
              <a:srgbClr val="E1001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rgbClr val="FF0000"/>
                </a:solidFill>
              </a:rPr>
              <a:t>The computer can </a:t>
            </a:r>
            <a:r>
              <a:rPr lang="fr-FR" sz="2000" b="1" dirty="0" err="1">
                <a:solidFill>
                  <a:srgbClr val="FF0000"/>
                </a:solidFill>
              </a:rPr>
              <a:t>handle</a:t>
            </a:r>
            <a:r>
              <a:rPr lang="fr-FR" sz="2000" b="1" dirty="0">
                <a:solidFill>
                  <a:srgbClr val="FF0000"/>
                </a:solidFill>
              </a:rPr>
              <a:t> the </a:t>
            </a:r>
            <a:r>
              <a:rPr lang="fr-FR" sz="2000" b="1" dirty="0" err="1">
                <a:solidFill>
                  <a:srgbClr val="FF0000"/>
                </a:solidFill>
              </a:rPr>
              <a:t>most</a:t>
            </a:r>
            <a:r>
              <a:rPr lang="fr-FR" sz="2000" b="1" dirty="0">
                <a:solidFill>
                  <a:srgbClr val="FF0000"/>
                </a:solidFill>
              </a:rPr>
              <a:t> </a:t>
            </a:r>
            <a:r>
              <a:rPr lang="fr-FR" sz="2000" b="1" dirty="0" err="1">
                <a:solidFill>
                  <a:srgbClr val="FF0000"/>
                </a:solidFill>
              </a:rPr>
              <a:t>common</a:t>
            </a:r>
            <a:r>
              <a:rPr lang="fr-FR" sz="2000" b="1" dirty="0">
                <a:solidFill>
                  <a:srgbClr val="FF0000"/>
                </a:solidFill>
              </a:rPr>
              <a:t> </a:t>
            </a:r>
            <a:r>
              <a:rPr lang="fr-FR" sz="2000" b="1" dirty="0" err="1">
                <a:solidFill>
                  <a:srgbClr val="FF0000"/>
                </a:solidFill>
              </a:rPr>
              <a:t>kinds</a:t>
            </a:r>
            <a:r>
              <a:rPr lang="fr-FR" sz="2000" b="1" dirty="0">
                <a:solidFill>
                  <a:srgbClr val="FF0000"/>
                </a:solidFill>
              </a:rPr>
              <a:t> of </a:t>
            </a:r>
            <a:r>
              <a:rPr lang="fr-FR" sz="2000" b="1" dirty="0" err="1">
                <a:solidFill>
                  <a:srgbClr val="FF0000"/>
                </a:solidFill>
              </a:rPr>
              <a:t>numbers</a:t>
            </a:r>
            <a:endParaRPr lang="fr-FR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12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Doesn’t</a:t>
            </a:r>
            <a:r>
              <a:rPr lang="fr-FR" dirty="0"/>
              <a:t> </a:t>
            </a:r>
            <a:r>
              <a:rPr lang="fr-FR" dirty="0" err="1"/>
              <a:t>matter</a:t>
            </a:r>
            <a:r>
              <a:rPr lang="fr-FR" dirty="0"/>
              <a:t> </a:t>
            </a:r>
            <a:r>
              <a:rPr lang="fr-FR" dirty="0" err="1"/>
              <a:t>what’s</a:t>
            </a:r>
            <a:r>
              <a:rPr lang="fr-FR" dirty="0"/>
              <a:t> </a:t>
            </a:r>
            <a:r>
              <a:rPr lang="fr-FR" dirty="0" err="1"/>
              <a:t>inside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>
                <a:latin typeface="+mn-lt"/>
              </a:rPr>
              <a:t>The computer can </a:t>
            </a:r>
            <a:r>
              <a:rPr lang="fr-FR" dirty="0" err="1">
                <a:latin typeface="+mn-lt"/>
              </a:rPr>
              <a:t>handle</a:t>
            </a:r>
            <a:r>
              <a:rPr lang="fr-FR" dirty="0">
                <a:latin typeface="+mn-lt"/>
              </a:rPr>
              <a:t> </a:t>
            </a:r>
            <a:r>
              <a:rPr lang="fr-FR" dirty="0" err="1">
                <a:latin typeface="+mn-lt"/>
              </a:rPr>
              <a:t>numbers</a:t>
            </a:r>
            <a:endParaRPr lang="fr-FR" dirty="0">
              <a:latin typeface="+mn-lt"/>
            </a:endParaRPr>
          </a:p>
          <a:p>
            <a:r>
              <a:rPr lang="fr-FR" dirty="0">
                <a:latin typeface="+mn-lt"/>
              </a:rPr>
              <a:t>But </a:t>
            </a:r>
            <a:r>
              <a:rPr lang="fr-FR" dirty="0" err="1">
                <a:latin typeface="+mn-lt"/>
              </a:rPr>
              <a:t>it</a:t>
            </a:r>
            <a:r>
              <a:rPr lang="fr-FR" dirty="0">
                <a:latin typeface="+mn-lt"/>
              </a:rPr>
              <a:t> </a:t>
            </a:r>
            <a:r>
              <a:rPr lang="fr-FR" dirty="0" err="1">
                <a:latin typeface="+mn-lt"/>
              </a:rPr>
              <a:t>doesn’t</a:t>
            </a:r>
            <a:r>
              <a:rPr lang="fr-FR" dirty="0">
                <a:latin typeface="+mn-lt"/>
              </a:rPr>
              <a:t> care </a:t>
            </a:r>
            <a:r>
              <a:rPr lang="fr-FR" dirty="0" err="1">
                <a:latin typeface="+mn-lt"/>
              </a:rPr>
              <a:t>what</a:t>
            </a:r>
            <a:r>
              <a:rPr lang="fr-FR" dirty="0">
                <a:latin typeface="+mn-lt"/>
              </a:rPr>
              <a:t> </a:t>
            </a:r>
            <a:r>
              <a:rPr lang="fr-FR" dirty="0" err="1">
                <a:latin typeface="+mn-lt"/>
              </a:rPr>
              <a:t>they</a:t>
            </a:r>
            <a:r>
              <a:rPr lang="fr-FR" dirty="0">
                <a:latin typeface="+mn-lt"/>
              </a:rPr>
              <a:t> </a:t>
            </a:r>
            <a:r>
              <a:rPr lang="fr-FR" dirty="0" err="1">
                <a:latin typeface="+mn-lt"/>
              </a:rPr>
              <a:t>mean</a:t>
            </a:r>
            <a:endParaRPr lang="fr-FR" dirty="0">
              <a:latin typeface="+mn-lt"/>
            </a:endParaRPr>
          </a:p>
          <a:p>
            <a:endParaRPr lang="fr-FR" dirty="0">
              <a:latin typeface="+mn-lt"/>
            </a:endParaRPr>
          </a:p>
          <a:p>
            <a:r>
              <a:rPr lang="fr-FR" dirty="0">
                <a:latin typeface="+mn-lt"/>
              </a:rPr>
              <a:t>The programmer or the user has to enter the </a:t>
            </a:r>
            <a:r>
              <a:rPr lang="fr-FR" dirty="0" err="1">
                <a:latin typeface="+mn-lt"/>
              </a:rPr>
              <a:t>numbers</a:t>
            </a:r>
            <a:r>
              <a:rPr lang="fr-FR" dirty="0">
                <a:latin typeface="+mn-lt"/>
              </a:rPr>
              <a:t> the right </a:t>
            </a:r>
            <a:r>
              <a:rPr lang="fr-FR" dirty="0" err="1">
                <a:latin typeface="+mn-lt"/>
              </a:rPr>
              <a:t>way</a:t>
            </a:r>
            <a:endParaRPr lang="fr-FR" dirty="0">
              <a:latin typeface="+mn-lt"/>
            </a:endParaRPr>
          </a:p>
          <a:p>
            <a:pPr lvl="1"/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measurement</a:t>
            </a:r>
            <a:r>
              <a:rPr lang="fr-FR" dirty="0"/>
              <a:t> unit?</a:t>
            </a:r>
          </a:p>
          <a:p>
            <a:r>
              <a:rPr lang="fr-FR" dirty="0" err="1">
                <a:latin typeface="+mn-lt"/>
              </a:rPr>
              <a:t>Understand</a:t>
            </a:r>
            <a:r>
              <a:rPr lang="fr-FR" dirty="0">
                <a:latin typeface="+mn-lt"/>
              </a:rPr>
              <a:t> the </a:t>
            </a:r>
            <a:r>
              <a:rPr lang="fr-FR" dirty="0" err="1">
                <a:latin typeface="+mn-lt"/>
              </a:rPr>
              <a:t>results</a:t>
            </a:r>
            <a:r>
              <a:rPr lang="fr-FR" dirty="0">
                <a:latin typeface="+mn-lt"/>
              </a:rPr>
              <a:t> </a:t>
            </a:r>
            <a:r>
              <a:rPr lang="fr-FR" dirty="0" err="1">
                <a:latin typeface="+mn-lt"/>
              </a:rPr>
              <a:t>correctly</a:t>
            </a:r>
            <a:endParaRPr lang="fr-FR" dirty="0">
              <a:latin typeface="+mn-lt"/>
            </a:endParaRPr>
          </a:p>
          <a:p>
            <a:pPr lvl="1"/>
            <a:endParaRPr lang="fr-FR" dirty="0"/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8225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Code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err="1">
                <a:latin typeface="+mn-lt"/>
              </a:rPr>
              <a:t>Many</a:t>
            </a:r>
            <a:r>
              <a:rPr lang="fr-FR" dirty="0">
                <a:latin typeface="+mn-lt"/>
              </a:rPr>
              <a:t> </a:t>
            </a:r>
            <a:r>
              <a:rPr lang="fr-FR" dirty="0" err="1">
                <a:latin typeface="+mn-lt"/>
              </a:rPr>
              <a:t>ways</a:t>
            </a:r>
            <a:r>
              <a:rPr lang="fr-FR" dirty="0">
                <a:latin typeface="+mn-lt"/>
              </a:rPr>
              <a:t> to store a </a:t>
            </a:r>
            <a:r>
              <a:rPr lang="fr-FR" dirty="0" err="1">
                <a:latin typeface="+mn-lt"/>
              </a:rPr>
              <a:t>letter</a:t>
            </a:r>
            <a:endParaRPr lang="fr-FR" dirty="0">
              <a:latin typeface="+mn-lt"/>
            </a:endParaRPr>
          </a:p>
          <a:p>
            <a:pPr lvl="1"/>
            <a:r>
              <a:rPr lang="fr-FR" dirty="0"/>
              <a:t>One bit per box to display?</a:t>
            </a:r>
          </a:p>
          <a:p>
            <a:pPr lvl="1"/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height</a:t>
            </a:r>
            <a:r>
              <a:rPr lang="fr-FR" dirty="0"/>
              <a:t> and </a:t>
            </a:r>
            <a:r>
              <a:rPr lang="fr-FR" dirty="0" err="1"/>
              <a:t>width</a:t>
            </a:r>
            <a:r>
              <a:rPr lang="fr-FR" dirty="0"/>
              <a:t>?</a:t>
            </a:r>
          </a:p>
          <a:p>
            <a:pPr lvl="1"/>
            <a:r>
              <a:rPr lang="fr-FR" dirty="0" err="1"/>
              <a:t>What</a:t>
            </a:r>
            <a:r>
              <a:rPr lang="fr-FR" dirty="0"/>
              <a:t> if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colours</a:t>
            </a:r>
            <a:r>
              <a:rPr lang="fr-FR" dirty="0"/>
              <a:t>?</a:t>
            </a:r>
          </a:p>
          <a:p>
            <a:endParaRPr lang="fr-FR" dirty="0">
              <a:latin typeface="+mn-lt"/>
            </a:endParaRPr>
          </a:p>
          <a:p>
            <a:r>
              <a:rPr lang="fr-FR" dirty="0">
                <a:latin typeface="+mn-lt"/>
              </a:rPr>
              <a:t>ASCII code</a:t>
            </a:r>
          </a:p>
          <a:p>
            <a:pPr lvl="1"/>
            <a:r>
              <a:rPr lang="fr-FR" dirty="0"/>
              <a:t>8bits </a:t>
            </a:r>
            <a:r>
              <a:rPr lang="fr-FR" dirty="0" err="1"/>
              <a:t>numeral</a:t>
            </a:r>
            <a:r>
              <a:rPr lang="fr-FR" dirty="0"/>
              <a:t> = 256 possible </a:t>
            </a:r>
            <a:r>
              <a:rPr lang="fr-FR" dirty="0" err="1"/>
              <a:t>characters</a:t>
            </a:r>
            <a:endParaRPr lang="fr-FR" dirty="0"/>
          </a:p>
          <a:p>
            <a:pPr lvl="2"/>
            <a:r>
              <a:rPr lang="fr-FR" dirty="0"/>
              <a:t>Extended by Unicode to manage all </a:t>
            </a:r>
            <a:r>
              <a:rPr lang="fr-FR" dirty="0" err="1"/>
              <a:t>languages</a:t>
            </a:r>
            <a:endParaRPr lang="fr-FR" dirty="0"/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1"/>
          </p:nvPr>
        </p:nvSpPr>
        <p:spPr/>
      </p:sp>
      <p:pic>
        <p:nvPicPr>
          <p:cNvPr id="5" name="Image 4" descr="lett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300" y="136073"/>
            <a:ext cx="2584498" cy="3101397"/>
          </a:xfrm>
          <a:prstGeom prst="rect">
            <a:avLst/>
          </a:prstGeom>
        </p:spPr>
      </p:pic>
      <p:sp>
        <p:nvSpPr>
          <p:cNvPr id="6" name="Rectangle à coins arrondis 5"/>
          <p:cNvSpPr/>
          <p:nvPr/>
        </p:nvSpPr>
        <p:spPr>
          <a:xfrm>
            <a:off x="544760" y="3873228"/>
            <a:ext cx="5364596" cy="945907"/>
          </a:xfrm>
          <a:prstGeom prst="roundRect">
            <a:avLst/>
          </a:prstGeom>
          <a:solidFill>
            <a:srgbClr val="FFFFFF"/>
          </a:solidFill>
          <a:ln w="28575" cmpd="sng">
            <a:solidFill>
              <a:srgbClr val="E1001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rgbClr val="FF0000"/>
                </a:solidFill>
              </a:rPr>
              <a:t>The </a:t>
            </a:r>
            <a:r>
              <a:rPr lang="fr-FR" sz="2000" b="1" dirty="0" err="1">
                <a:solidFill>
                  <a:srgbClr val="FF0000"/>
                </a:solidFill>
              </a:rPr>
              <a:t>font’s</a:t>
            </a:r>
            <a:r>
              <a:rPr lang="fr-FR" sz="2000" b="1" dirty="0">
                <a:solidFill>
                  <a:srgbClr val="FF0000"/>
                </a:solidFill>
              </a:rPr>
              <a:t> </a:t>
            </a:r>
            <a:r>
              <a:rPr lang="fr-FR" sz="2000" b="1" dirty="0" err="1">
                <a:solidFill>
                  <a:srgbClr val="FF0000"/>
                </a:solidFill>
              </a:rPr>
              <a:t>drawing</a:t>
            </a:r>
            <a:r>
              <a:rPr lang="fr-FR" sz="2000" b="1" dirty="0">
                <a:solidFill>
                  <a:srgbClr val="FF0000"/>
                </a:solidFill>
              </a:rPr>
              <a:t> (</a:t>
            </a:r>
            <a:r>
              <a:rPr lang="fr-FR" sz="2000" b="1" dirty="0" err="1">
                <a:solidFill>
                  <a:srgbClr val="FF0000"/>
                </a:solidFill>
              </a:rPr>
              <a:t>typeface</a:t>
            </a:r>
            <a:r>
              <a:rPr lang="fr-FR" sz="2000" b="1" dirty="0">
                <a:solidFill>
                  <a:srgbClr val="FF0000"/>
                </a:solidFill>
              </a:rPr>
              <a:t>) </a:t>
            </a:r>
            <a:r>
              <a:rPr lang="fr-FR" sz="2000" b="1" dirty="0" err="1">
                <a:solidFill>
                  <a:srgbClr val="FF0000"/>
                </a:solidFill>
              </a:rPr>
              <a:t>is</a:t>
            </a:r>
            <a:r>
              <a:rPr lang="fr-FR" sz="2000" b="1" dirty="0">
                <a:solidFill>
                  <a:srgbClr val="FF0000"/>
                </a:solidFill>
              </a:rPr>
              <a:t> </a:t>
            </a:r>
            <a:r>
              <a:rPr lang="fr-FR" sz="2000" b="1" dirty="0" err="1">
                <a:solidFill>
                  <a:srgbClr val="FF0000"/>
                </a:solidFill>
              </a:rPr>
              <a:t>only</a:t>
            </a:r>
            <a:r>
              <a:rPr lang="fr-FR" sz="2000" b="1" dirty="0">
                <a:solidFill>
                  <a:srgbClr val="FF0000"/>
                </a:solidFill>
              </a:rPr>
              <a:t> </a:t>
            </a:r>
            <a:r>
              <a:rPr lang="fr-FR" sz="2000" b="1" dirty="0" err="1">
                <a:solidFill>
                  <a:srgbClr val="FF0000"/>
                </a:solidFill>
              </a:rPr>
              <a:t>needed</a:t>
            </a:r>
            <a:r>
              <a:rPr lang="fr-FR" sz="2000" b="1" dirty="0">
                <a:solidFill>
                  <a:srgbClr val="FF0000"/>
                </a:solidFill>
              </a:rPr>
              <a:t> for display</a:t>
            </a:r>
          </a:p>
        </p:txBody>
      </p:sp>
    </p:spTree>
    <p:extLst>
      <p:ext uri="{BB962C8B-B14F-4D97-AF65-F5344CB8AC3E}">
        <p14:creationId xmlns:p14="http://schemas.microsoft.com/office/powerpoint/2010/main" val="211207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theme/theme1.xml><?xml version="1.0" encoding="utf-8"?>
<a:theme xmlns:a="http://schemas.openxmlformats.org/drawingml/2006/main" name="1Templates-Moocs">
  <a:themeElements>
    <a:clrScheme name="Personnalisée 2">
      <a:dk1>
        <a:srgbClr val="000000"/>
      </a:dk1>
      <a:lt1>
        <a:srgbClr val="FFFFFF"/>
      </a:lt1>
      <a:dk2>
        <a:srgbClr val="4C4C4C"/>
      </a:dk2>
      <a:lt2>
        <a:srgbClr val="E1001A"/>
      </a:lt2>
      <a:accent1>
        <a:srgbClr val="1C4672"/>
      </a:accent1>
      <a:accent2>
        <a:srgbClr val="2C972E"/>
      </a:accent2>
      <a:accent3>
        <a:srgbClr val="FFFFFF"/>
      </a:accent3>
      <a:accent4>
        <a:srgbClr val="000000"/>
      </a:accent4>
      <a:accent5>
        <a:srgbClr val="ABB0BC"/>
      </a:accent5>
      <a:accent6>
        <a:srgbClr val="278829"/>
      </a:accent6>
      <a:hlink>
        <a:srgbClr val="732B4A"/>
      </a:hlink>
      <a:folHlink>
        <a:srgbClr val="595C6D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140414-Masque-ppt-V2.potx</Template>
  <TotalTime>8388</TotalTime>
  <Words>421</Words>
  <Application>Microsoft Office PowerPoint</Application>
  <PresentationFormat>Affichage à l'écran (16:9)</PresentationFormat>
  <Paragraphs>89</Paragraphs>
  <Slides>11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1Templates-Moocs</vt:lpstr>
      <vt:lpstr>C021TV-I1-S1</vt:lpstr>
      <vt:lpstr>ICN : 1. Binary coding </vt:lpstr>
      <vt:lpstr>Why code information?</vt:lpstr>
      <vt:lpstr>At electronics level</vt:lpstr>
      <vt:lpstr>Bits operations</vt:lpstr>
      <vt:lpstr>Bits operations</vt:lpstr>
      <vt:lpstr>Code numbers</vt:lpstr>
      <vt:lpstr>Doesn’t matter what’s inside</vt:lpstr>
      <vt:lpstr>Code text</vt:lpstr>
      <vt:lpstr>To sum it up</vt:lpstr>
      <vt:lpstr>Illustrations</vt:lpstr>
    </vt:vector>
  </TitlesOfParts>
  <Company>Inria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Christelle Mariais</dc:creator>
  <cp:lastModifiedBy>Authot Validation</cp:lastModifiedBy>
  <cp:revision>349</cp:revision>
  <cp:lastPrinted>2014-04-23T09:35:43Z</cp:lastPrinted>
  <dcterms:created xsi:type="dcterms:W3CDTF">2014-04-14T08:58:58Z</dcterms:created>
  <dcterms:modified xsi:type="dcterms:W3CDTF">2018-12-13T17:43:55Z</dcterms:modified>
</cp:coreProperties>
</file>