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8" r:id="rId2"/>
    <p:sldId id="322" r:id="rId3"/>
    <p:sldId id="328" r:id="rId4"/>
    <p:sldId id="329" r:id="rId5"/>
    <p:sldId id="330" r:id="rId6"/>
    <p:sldId id="331" r:id="rId7"/>
    <p:sldId id="332" r:id="rId8"/>
    <p:sldId id="333" r:id="rId9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E1001A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93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84" y="10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-3752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dirty="0"/>
              <a:t>Séance (semaine) – Unité (vidéo) 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dirty="0"/>
              <a:t>Nom du cours – Enseignant - Année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F1EAC-B98F-1343-A48C-39D918BE8CF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571361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Nom abrégé de cours - Enseignant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DCD8E-1A57-4C46-931A-04A12B7DF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17687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Introduction de la semaine 2/2</a:t>
            </a:r>
          </a:p>
          <a:p>
            <a:r>
              <a:rPr lang="fr-FR" dirty="0"/>
              <a:t>Présentation du sommaire global de la semaine : apparition progressive des éléments de la liste, puis mise en évidence de la portion concernée par la vidéo.</a:t>
            </a:r>
          </a:p>
          <a:p>
            <a:r>
              <a:rPr lang="fr-FR" dirty="0"/>
              <a:t>Mise en évidence = police noire + gras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C2278-3D89-BA47-96CC-D4BAEF21B6A6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abrégé de cours - Enseignant</a:t>
            </a:r>
          </a:p>
        </p:txBody>
      </p:sp>
    </p:spTree>
    <p:extLst>
      <p:ext uri="{BB962C8B-B14F-4D97-AF65-F5344CB8AC3E}">
        <p14:creationId xmlns:p14="http://schemas.microsoft.com/office/powerpoint/2010/main" val="462592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cours + semain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881702"/>
            <a:ext cx="7772400" cy="1058962"/>
          </a:xfrm>
        </p:spPr>
        <p:txBody>
          <a:bodyPr>
            <a:noAutofit/>
          </a:bodyPr>
          <a:lstStyle>
            <a:lvl1pPr>
              <a:defRPr sz="3200" baseline="0"/>
            </a:lvl1pPr>
          </a:lstStyle>
          <a:p>
            <a:r>
              <a:rPr lang="fr-FR" dirty="0"/>
              <a:t>Cliquez et modifiez le titre sur deux lignes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4494" y="1940664"/>
            <a:ext cx="7533706" cy="10446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fr-FR" sz="2800" kern="1200" dirty="0">
                <a:solidFill>
                  <a:srgbClr val="4C4C4C"/>
                </a:solidFill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64111" y="4559912"/>
            <a:ext cx="1424482" cy="513104"/>
          </a:xfrm>
          <a:prstGeom prst="rect">
            <a:avLst/>
          </a:prstGeom>
        </p:spPr>
      </p:pic>
      <p:sp>
        <p:nvSpPr>
          <p:cNvPr id="7" name="Arrondir un rectangle avec un coin du même côté 6"/>
          <p:cNvSpPr/>
          <p:nvPr userDrawn="1"/>
        </p:nvSpPr>
        <p:spPr>
          <a:xfrm>
            <a:off x="240871" y="4595916"/>
            <a:ext cx="2206893" cy="547584"/>
          </a:xfrm>
          <a:prstGeom prst="round2SameRect">
            <a:avLst/>
          </a:prstGeom>
          <a:solidFill>
            <a:srgbClr val="E1001A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58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à gauche + video à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4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57200" y="876278"/>
            <a:ext cx="4049953" cy="3764031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pour une image  3"/>
          <p:cNvSpPr>
            <a:spLocks noGrp="1"/>
          </p:cNvSpPr>
          <p:nvPr>
            <p:ph type="pic" sz="quarter" idx="11" hasCustomPrompt="1"/>
          </p:nvPr>
        </p:nvSpPr>
        <p:spPr>
          <a:xfrm>
            <a:off x="4724780" y="1328775"/>
            <a:ext cx="3960000" cy="22608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sp>
        <p:nvSpPr>
          <p:cNvPr id="5" name="Arrondir un rectangle avec un coin du même côté 4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048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urs + semaine + video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267614" y="208042"/>
            <a:ext cx="7772400" cy="1058962"/>
          </a:xfrm>
        </p:spPr>
        <p:txBody>
          <a:bodyPr anchor="t">
            <a:noAutofit/>
          </a:bodyPr>
          <a:lstStyle>
            <a:lvl1pPr>
              <a:defRPr sz="3200" baseline="0"/>
            </a:lvl1pPr>
          </a:lstStyle>
          <a:p>
            <a:r>
              <a:rPr lang="fr-FR" dirty="0"/>
              <a:t>Cliquez et modifiez le titre sur deux lignes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3962" y="1267004"/>
            <a:ext cx="7616051" cy="10446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fr-FR" sz="2800" kern="1200" dirty="0">
                <a:solidFill>
                  <a:srgbClr val="4C4C4C"/>
                </a:solidFill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7" name="Arrondir un rectangle avec un coin du même côté 6"/>
          <p:cNvSpPr/>
          <p:nvPr userDrawn="1"/>
        </p:nvSpPr>
        <p:spPr>
          <a:xfrm>
            <a:off x="240871" y="4595916"/>
            <a:ext cx="2206893" cy="547584"/>
          </a:xfrm>
          <a:prstGeom prst="round2SameRect">
            <a:avLst/>
          </a:prstGeom>
          <a:solidFill>
            <a:srgbClr val="E1001A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FFFFFF"/>
              </a:solidFill>
            </a:endParaRPr>
          </a:p>
        </p:txBody>
      </p:sp>
      <p:sp>
        <p:nvSpPr>
          <p:cNvPr id="5" name="Espace réservé pour une image  3"/>
          <p:cNvSpPr>
            <a:spLocks noGrp="1"/>
          </p:cNvSpPr>
          <p:nvPr>
            <p:ph type="pic" sz="quarter" idx="11" hasCustomPrompt="1"/>
          </p:nvPr>
        </p:nvSpPr>
        <p:spPr>
          <a:xfrm>
            <a:off x="4763308" y="2292612"/>
            <a:ext cx="4032000" cy="285088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64111" y="4559912"/>
            <a:ext cx="1424482" cy="51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10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sema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6073"/>
            <a:ext cx="8381082" cy="594365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169628" y="914313"/>
            <a:ext cx="4668654" cy="3860800"/>
          </a:xfrm>
          <a:prstGeom prst="rect">
            <a:avLst/>
          </a:prstGeom>
        </p:spPr>
        <p:txBody>
          <a:bodyPr vert="horz"/>
          <a:lstStyle>
            <a:lvl1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2200">
                <a:solidFill>
                  <a:srgbClr val="4C4C4C"/>
                </a:solidFill>
              </a:defRPr>
            </a:lvl1pPr>
            <a:lvl2pPr marL="525463" indent="-342900" defTabSz="447675">
              <a:buClr>
                <a:srgbClr val="E1001A"/>
              </a:buClr>
              <a:buSzPct val="70000"/>
              <a:buFont typeface="+mj-lt"/>
              <a:buAutoNum type="arabicPeriod"/>
              <a:defRPr sz="1600">
                <a:solidFill>
                  <a:srgbClr val="4C4C4C"/>
                </a:solidFill>
              </a:defRPr>
            </a:lvl2pPr>
            <a:lvl3pPr marL="704850" indent="-342900">
              <a:buClr>
                <a:schemeClr val="bg2"/>
              </a:buClr>
              <a:buSzPct val="70000"/>
              <a:buFont typeface="+mj-lt"/>
              <a:buAutoNum type="arabicPeriod"/>
              <a:defRPr sz="1600">
                <a:solidFill>
                  <a:srgbClr val="4C4C4C"/>
                </a:solidFill>
              </a:defRPr>
            </a:lvl3pPr>
            <a:lvl4pPr marL="704850" indent="-342900" defTabSz="539750">
              <a:buClr>
                <a:schemeClr val="bg2"/>
              </a:buClr>
              <a:buSzPct val="70000"/>
              <a:buFont typeface="+mj-lt"/>
              <a:buAutoNum type="arabicPeriod"/>
              <a:defRPr sz="1600">
                <a:solidFill>
                  <a:srgbClr val="4C4C4C"/>
                </a:solidFill>
              </a:defRPr>
            </a:lvl4pPr>
            <a:lvl5pPr marL="704850" indent="-342900">
              <a:buClr>
                <a:srgbClr val="E1001A"/>
              </a:buClr>
              <a:buSzPct val="70000"/>
              <a:buFont typeface="+mj-lt"/>
              <a:buAutoNum type="arabicPeriod"/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0"/>
            <a:r>
              <a:rPr lang="fr-FR" dirty="0"/>
              <a:t> </a:t>
            </a:r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1" hasCustomPrompt="1"/>
          </p:nvPr>
        </p:nvSpPr>
        <p:spPr>
          <a:xfrm>
            <a:off x="51387" y="1228123"/>
            <a:ext cx="3934719" cy="2782104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sp>
        <p:nvSpPr>
          <p:cNvPr id="5" name="Arrondir un rectangle avec un coin du même côté 4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683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lid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57200" y="868937"/>
            <a:ext cx="8410598" cy="3044759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1" hasCustomPrompt="1"/>
          </p:nvPr>
        </p:nvSpPr>
        <p:spPr>
          <a:xfrm>
            <a:off x="6624000" y="3343500"/>
            <a:ext cx="2520000" cy="18000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sp>
        <p:nvSpPr>
          <p:cNvPr id="5" name="Arrondir un rectangle avec un coin du même côté 4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022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+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5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57198" y="868937"/>
            <a:ext cx="4160223" cy="3044759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4756900" y="860669"/>
            <a:ext cx="4096218" cy="247456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pour une image  3"/>
          <p:cNvSpPr>
            <a:spLocks noGrp="1"/>
          </p:cNvSpPr>
          <p:nvPr>
            <p:ph type="pic" sz="quarter" idx="12" hasCustomPrompt="1"/>
          </p:nvPr>
        </p:nvSpPr>
        <p:spPr>
          <a:xfrm>
            <a:off x="6624000" y="3354049"/>
            <a:ext cx="2520000" cy="18000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sp>
        <p:nvSpPr>
          <p:cNvPr id="8" name="Arrondir un rectangle avec un coin du même côté 7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565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us ss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847643"/>
            <a:ext cx="4108670" cy="7174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4C4C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725777" y="847643"/>
            <a:ext cx="4133657" cy="7174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4C4C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7435" y="1634321"/>
            <a:ext cx="4118601" cy="3044759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4725777" y="1628934"/>
            <a:ext cx="4142021" cy="3044759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Arrondir un rectangle avec un coin du même côté 8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291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+ video plein ec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pour une image  3"/>
          <p:cNvSpPr>
            <a:spLocks noGrp="1"/>
          </p:cNvSpPr>
          <p:nvPr>
            <p:ph type="pic" sz="quarter" idx="11" hasCustomPrompt="1"/>
          </p:nvPr>
        </p:nvSpPr>
        <p:spPr>
          <a:xfrm>
            <a:off x="1570949" y="830840"/>
            <a:ext cx="6048000" cy="43200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sp>
        <p:nvSpPr>
          <p:cNvPr id="4" name="Arrondir un rectangle avec un coin du même côté 3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91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+ contenu plein écran ss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Arrondir un rectangle avec un coin du même côté 2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361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à droite + video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4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636847" y="890960"/>
            <a:ext cx="4049953" cy="353585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pour une image  3"/>
          <p:cNvSpPr>
            <a:spLocks noGrp="1"/>
          </p:cNvSpPr>
          <p:nvPr>
            <p:ph type="pic" sz="quarter" idx="11" hasCustomPrompt="1"/>
          </p:nvPr>
        </p:nvSpPr>
        <p:spPr>
          <a:xfrm>
            <a:off x="457198" y="1277385"/>
            <a:ext cx="3960000" cy="22608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sp>
        <p:nvSpPr>
          <p:cNvPr id="6" name="Arrondir un rectangle avec un coin du même côté 5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367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199" y="136073"/>
            <a:ext cx="8410599" cy="5943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00809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62" r:id="rId3"/>
    <p:sldLayoutId id="2147483650" r:id="rId4"/>
    <p:sldLayoutId id="2147483652" r:id="rId5"/>
    <p:sldLayoutId id="2147483653" r:id="rId6"/>
    <p:sldLayoutId id="2147483660" r:id="rId7"/>
    <p:sldLayoutId id="2147483661" r:id="rId8"/>
    <p:sldLayoutId id="2147483658" r:id="rId9"/>
    <p:sldLayoutId id="2147483659" r:id="rId10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lang="fr-FR" sz="2800" b="1" kern="1200" dirty="0">
          <a:solidFill>
            <a:srgbClr val="E1001A"/>
          </a:solidFill>
          <a:latin typeface="Arial"/>
          <a:ea typeface="+mj-ea"/>
          <a:cs typeface="Arial"/>
        </a:defRPr>
      </a:lvl1pPr>
    </p:titleStyle>
    <p:bodyStyle>
      <a:lvl1pPr marL="180975" indent="-180975" algn="l" defTabSz="457200" rtl="0" eaLnBrk="1" latinLnBrk="0" hangingPunct="1">
        <a:spcBef>
          <a:spcPct val="20000"/>
        </a:spcBef>
        <a:buClr>
          <a:srgbClr val="D3001C"/>
        </a:buClr>
        <a:buFont typeface="Arial"/>
        <a:buChar char="•"/>
        <a:defRPr lang="fr-FR" sz="1800" kern="0" dirty="0" smtClean="0">
          <a:solidFill>
            <a:srgbClr val="606060"/>
          </a:solidFill>
          <a:latin typeface="Arial"/>
          <a:ea typeface="ＭＳ Ｐゴシック" pitchFamily="23" charset="-128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lang="fr-FR" sz="2800" kern="0" dirty="0" smtClean="0">
          <a:solidFill>
            <a:srgbClr val="606060"/>
          </a:solidFill>
          <a:latin typeface="+mn-lt"/>
          <a:ea typeface="ＭＳ Ｐゴシック" pitchFamily="23" charset="-128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446088" indent="-228600" algn="l" defTabSz="457200" rtl="0" eaLnBrk="1" latinLnBrk="0" hangingPunct="1">
        <a:spcBef>
          <a:spcPct val="20000"/>
        </a:spcBef>
        <a:buClr>
          <a:srgbClr val="D3001C"/>
        </a:buClr>
        <a:buFont typeface="Arial"/>
        <a:buChar char="»"/>
        <a:tabLst/>
        <a:defRPr lang="fr-FR" sz="1600" kern="0" baseline="0" dirty="0" smtClean="0">
          <a:solidFill>
            <a:srgbClr val="606060"/>
          </a:solidFill>
          <a:latin typeface="Arial"/>
          <a:ea typeface="ＭＳ Ｐゴシック" pitchFamily="23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100" y="686583"/>
            <a:ext cx="3983277" cy="3983277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400" b="0" dirty="0">
                <a:solidFill>
                  <a:schemeClr val="tx1"/>
                </a:solidFill>
                <a:latin typeface="+mn-lt"/>
              </a:rPr>
              <a:t>C021TV-I1-S3</a:t>
            </a:r>
          </a:p>
        </p:txBody>
      </p:sp>
    </p:spTree>
    <p:extLst>
      <p:ext uri="{BB962C8B-B14F-4D97-AF65-F5344CB8AC3E}">
        <p14:creationId xmlns:p14="http://schemas.microsoft.com/office/powerpoint/2010/main" val="155806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>
                <a:latin typeface="+mj-lt"/>
              </a:rPr>
              <a:t>ICN : 1. </a:t>
            </a:r>
            <a:r>
              <a:rPr lang="fr-FR" dirty="0" err="1">
                <a:latin typeface="+mj-lt"/>
              </a:rPr>
              <a:t>Binary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coding</a:t>
            </a:r>
            <a:endParaRPr lang="fr-FR" dirty="0">
              <a:latin typeface="+mj-lt"/>
            </a:endParaRPr>
          </a:p>
        </p:txBody>
      </p:sp>
      <p:sp>
        <p:nvSpPr>
          <p:cNvPr id="6" name="Espace réservé du contenu 7"/>
          <p:cNvSpPr>
            <a:spLocks noGrp="1"/>
          </p:cNvSpPr>
          <p:nvPr>
            <p:ph type="body" sz="quarter" idx="10"/>
          </p:nvPr>
        </p:nvSpPr>
        <p:spPr>
          <a:xfrm>
            <a:off x="4169626" y="914313"/>
            <a:ext cx="4974373" cy="3860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2200" b="1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200" b="1" dirty="0"/>
              <a:t>1.</a:t>
            </a:r>
            <a:r>
              <a:rPr lang="fr-FR" sz="2200" dirty="0"/>
              <a:t> </a:t>
            </a:r>
            <a:r>
              <a:rPr lang="fr-FR" dirty="0"/>
              <a:t>Data </a:t>
            </a:r>
            <a:r>
              <a:rPr lang="fr-FR" dirty="0" err="1"/>
              <a:t>representation</a:t>
            </a:r>
            <a:r>
              <a:rPr lang="fr-FR" dirty="0"/>
              <a:t> in the </a:t>
            </a:r>
            <a:r>
              <a:rPr lang="fr-FR" dirty="0" err="1"/>
              <a:t>form</a:t>
            </a:r>
            <a:r>
              <a:rPr lang="fr-FR" dirty="0"/>
              <a:t> of bits</a:t>
            </a:r>
          </a:p>
          <a:p>
            <a:pPr>
              <a:buNone/>
            </a:pPr>
            <a:r>
              <a:rPr lang="fr-FR" sz="2200" b="1" dirty="0"/>
              <a:t>2.</a:t>
            </a:r>
            <a:r>
              <a:rPr lang="fr-FR" sz="2200" dirty="0"/>
              <a:t> </a:t>
            </a:r>
            <a:r>
              <a:rPr lang="fr-FR" dirty="0" err="1"/>
              <a:t>Storing</a:t>
            </a:r>
            <a:r>
              <a:rPr lang="fr-FR" dirty="0"/>
              <a:t> images or </a:t>
            </a:r>
            <a:r>
              <a:rPr lang="fr-FR" dirty="0" err="1"/>
              <a:t>sounds</a:t>
            </a:r>
            <a:endParaRPr lang="fr-FR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200" b="1" dirty="0"/>
              <a:t>3.</a:t>
            </a:r>
            <a:r>
              <a:rPr lang="fr-FR" sz="2200" dirty="0"/>
              <a:t> </a:t>
            </a:r>
            <a:r>
              <a:rPr lang="fr-FR" sz="2200" b="1" dirty="0"/>
              <a:t>Compression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200" b="1" dirty="0"/>
              <a:t>4.</a:t>
            </a:r>
            <a:r>
              <a:rPr lang="fr-FR" sz="2200" dirty="0"/>
              <a:t> </a:t>
            </a:r>
            <a:r>
              <a:rPr lang="fr-FR" dirty="0"/>
              <a:t>Data organisation</a:t>
            </a:r>
            <a:endParaRPr lang="fr-FR" sz="22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200" b="1" dirty="0"/>
              <a:t>5. </a:t>
            </a:r>
            <a:r>
              <a:rPr lang="fr-FR" dirty="0" err="1"/>
              <a:t>Database</a:t>
            </a:r>
            <a:endParaRPr lang="fr-FR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22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fr-FR" sz="2200" dirty="0"/>
          </a:p>
        </p:txBody>
      </p:sp>
      <p:sp>
        <p:nvSpPr>
          <p:cNvPr id="4" name="Espace réservé pour une image  1"/>
          <p:cNvSpPr>
            <a:spLocks noGrp="1" noChangeAspect="1"/>
          </p:cNvSpPr>
          <p:nvPr>
            <p:ph type="pic" sz="quarter" idx="11"/>
          </p:nvPr>
        </p:nvSpPr>
        <p:spPr>
          <a:xfrm>
            <a:off x="51387" y="1228123"/>
            <a:ext cx="3818599" cy="2700000"/>
          </a:xfrm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16068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compress</a:t>
            </a:r>
            <a:r>
              <a:rPr lang="fr-FR" dirty="0"/>
              <a:t>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Imagine a 2-hour Full HD film (</a:t>
            </a:r>
            <a:r>
              <a:rPr lang="fr-FR" dirty="0" err="1"/>
              <a:t>without</a:t>
            </a:r>
            <a:r>
              <a:rPr lang="fr-FR" dirty="0"/>
              <a:t> </a:t>
            </a:r>
            <a:r>
              <a:rPr lang="fr-FR" dirty="0" err="1"/>
              <a:t>sound</a:t>
            </a:r>
            <a:r>
              <a:rPr lang="fr-FR" dirty="0"/>
              <a:t>)</a:t>
            </a:r>
          </a:p>
          <a:p>
            <a:r>
              <a:rPr lang="fr-FR" dirty="0"/>
              <a:t>7200 seconds x 24 images per second = </a:t>
            </a:r>
            <a:r>
              <a:rPr lang="fr-FR" b="1" dirty="0">
                <a:solidFill>
                  <a:schemeClr val="accent6"/>
                </a:solidFill>
              </a:rPr>
              <a:t>172 800 images</a:t>
            </a:r>
          </a:p>
          <a:p>
            <a:r>
              <a:rPr lang="fr-FR" dirty="0"/>
              <a:t>1920x1080 pixels = </a:t>
            </a:r>
            <a:r>
              <a:rPr lang="fr-FR" b="1" dirty="0">
                <a:solidFill>
                  <a:schemeClr val="accent6"/>
                </a:solidFill>
              </a:rPr>
              <a:t>2 073 600 pixels per image</a:t>
            </a:r>
          </a:p>
          <a:p>
            <a:r>
              <a:rPr lang="fr-FR" dirty="0"/>
              <a:t>24 bits for </a:t>
            </a:r>
            <a:r>
              <a:rPr lang="fr-FR" dirty="0" err="1"/>
              <a:t>every</a:t>
            </a:r>
            <a:r>
              <a:rPr lang="fr-FR" dirty="0"/>
              <a:t> </a:t>
            </a:r>
            <a:r>
              <a:rPr lang="fr-FR" dirty="0" err="1"/>
              <a:t>pixel’s</a:t>
            </a:r>
            <a:r>
              <a:rPr lang="fr-FR" dirty="0"/>
              <a:t> </a:t>
            </a:r>
            <a:r>
              <a:rPr lang="fr-FR" dirty="0" err="1"/>
              <a:t>coulours</a:t>
            </a:r>
            <a:endParaRPr lang="fr-FR" dirty="0"/>
          </a:p>
          <a:p>
            <a:r>
              <a:rPr lang="fr-FR" dirty="0"/>
              <a:t>8 599 633 920 000 bits </a:t>
            </a:r>
            <a:r>
              <a:rPr lang="fr-FR" dirty="0" err="1"/>
              <a:t>needed</a:t>
            </a:r>
            <a:r>
              <a:rPr lang="fr-FR" dirty="0"/>
              <a:t> to store the </a:t>
            </a:r>
            <a:r>
              <a:rPr lang="fr-FR" dirty="0" err="1"/>
              <a:t>video</a:t>
            </a:r>
            <a:endParaRPr lang="fr-FR" dirty="0"/>
          </a:p>
          <a:p>
            <a:pPr lvl="1"/>
            <a:r>
              <a:rPr lang="fr-FR" dirty="0" err="1"/>
              <a:t>That’s</a:t>
            </a:r>
            <a:r>
              <a:rPr lang="fr-FR" dirty="0"/>
              <a:t> </a:t>
            </a:r>
            <a:r>
              <a:rPr lang="fr-FR" b="1" dirty="0">
                <a:solidFill>
                  <a:schemeClr val="accent6"/>
                </a:solidFill>
              </a:rPr>
              <a:t>1 Térabyte!</a:t>
            </a:r>
          </a:p>
          <a:p>
            <a:pPr lvl="1"/>
            <a:r>
              <a:rPr lang="fr-FR" dirty="0"/>
              <a:t>Download for 100 </a:t>
            </a:r>
            <a:r>
              <a:rPr lang="fr-FR" dirty="0" err="1"/>
              <a:t>hours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an ADSL connexion</a:t>
            </a:r>
          </a:p>
          <a:p>
            <a:pPr lvl="2"/>
            <a:r>
              <a:rPr lang="fr-FR" dirty="0"/>
              <a:t>Not </a:t>
            </a:r>
            <a:r>
              <a:rPr lang="fr-FR" dirty="0" err="1"/>
              <a:t>great</a:t>
            </a:r>
            <a:r>
              <a:rPr lang="fr-FR" dirty="0"/>
              <a:t> for </a:t>
            </a:r>
            <a:r>
              <a:rPr lang="fr-FR" dirty="0" err="1"/>
              <a:t>Video</a:t>
            </a:r>
            <a:r>
              <a:rPr lang="fr-FR" dirty="0"/>
              <a:t> On </a:t>
            </a:r>
            <a:r>
              <a:rPr lang="fr-FR" dirty="0" err="1"/>
              <a:t>Demand</a:t>
            </a:r>
            <a:r>
              <a:rPr lang="fr-FR" dirty="0"/>
              <a:t>…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Rectangle à coins arrondis 4"/>
          <p:cNvSpPr/>
          <p:nvPr/>
        </p:nvSpPr>
        <p:spPr>
          <a:xfrm>
            <a:off x="544760" y="3913696"/>
            <a:ext cx="5364596" cy="752502"/>
          </a:xfrm>
          <a:prstGeom prst="roundRect">
            <a:avLst/>
          </a:prstGeom>
          <a:solidFill>
            <a:srgbClr val="FFFFFF"/>
          </a:solidFill>
          <a:ln w="28575" cmpd="sng">
            <a:solidFill>
              <a:srgbClr val="E1001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0000"/>
                </a:solidFill>
              </a:rPr>
              <a:t>How do </a:t>
            </a:r>
            <a:r>
              <a:rPr lang="fr-FR" sz="2000" b="1" dirty="0" err="1">
                <a:solidFill>
                  <a:srgbClr val="FF0000"/>
                </a:solidFill>
              </a:rPr>
              <a:t>you</a:t>
            </a:r>
            <a:r>
              <a:rPr lang="fr-FR" sz="2000" b="1" dirty="0">
                <a:solidFill>
                  <a:srgbClr val="FF0000"/>
                </a:solidFill>
              </a:rPr>
              <a:t> store </a:t>
            </a:r>
            <a:r>
              <a:rPr lang="fr-FR" sz="2000" b="1" dirty="0" err="1">
                <a:solidFill>
                  <a:srgbClr val="FF0000"/>
                </a:solidFill>
              </a:rPr>
              <a:t>that</a:t>
            </a:r>
            <a:r>
              <a:rPr lang="fr-FR" sz="2000" b="1" dirty="0">
                <a:solidFill>
                  <a:srgbClr val="FF0000"/>
                </a:solidFill>
              </a:rPr>
              <a:t> film on a DVD </a:t>
            </a:r>
            <a:r>
              <a:rPr lang="fr-FR" sz="2000" b="1" dirty="0" err="1">
                <a:solidFill>
                  <a:srgbClr val="FF0000"/>
                </a:solidFill>
              </a:rPr>
              <a:t>allowing</a:t>
            </a:r>
            <a:r>
              <a:rPr lang="fr-FR" sz="2000" b="1" dirty="0">
                <a:solidFill>
                  <a:srgbClr val="FF0000"/>
                </a:solidFill>
              </a:rPr>
              <a:t> a few gigabytes?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895" y="1643024"/>
            <a:ext cx="1557429" cy="163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07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Images compression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err="1"/>
              <a:t>Some</a:t>
            </a:r>
            <a:r>
              <a:rPr lang="fr-FR" dirty="0"/>
              <a:t> images </a:t>
            </a:r>
            <a:r>
              <a:rPr lang="fr-FR" dirty="0" err="1"/>
              <a:t>contain</a:t>
            </a:r>
            <a:r>
              <a:rPr lang="fr-FR" dirty="0"/>
              <a:t> </a:t>
            </a:r>
            <a:r>
              <a:rPr lang="fr-FR" dirty="0" err="1"/>
              <a:t>redunding</a:t>
            </a:r>
            <a:r>
              <a:rPr lang="fr-FR" dirty="0"/>
              <a:t> areas</a:t>
            </a:r>
          </a:p>
          <a:p>
            <a:pPr lvl="1"/>
            <a:r>
              <a:rPr lang="fr-FR" dirty="0" err="1"/>
              <a:t>Similar</a:t>
            </a:r>
            <a:r>
              <a:rPr lang="fr-FR" dirty="0"/>
              <a:t> </a:t>
            </a:r>
            <a:r>
              <a:rPr lang="fr-FR" dirty="0" err="1"/>
              <a:t>colours</a:t>
            </a:r>
            <a:r>
              <a:rPr lang="fr-FR" dirty="0"/>
              <a:t>, </a:t>
            </a:r>
            <a:r>
              <a:rPr lang="fr-FR" dirty="0" err="1"/>
              <a:t>similar</a:t>
            </a:r>
            <a:r>
              <a:rPr lang="fr-FR" dirty="0"/>
              <a:t> areas…</a:t>
            </a:r>
          </a:p>
          <a:p>
            <a:pPr lvl="1"/>
            <a:r>
              <a:rPr lang="fr-FR" dirty="0"/>
              <a:t>No </a:t>
            </a:r>
            <a:r>
              <a:rPr lang="fr-FR" dirty="0" err="1"/>
              <a:t>need</a:t>
            </a:r>
            <a:r>
              <a:rPr lang="fr-FR" dirty="0"/>
              <a:t> to store the </a:t>
            </a:r>
            <a:r>
              <a:rPr lang="fr-FR" dirty="0" err="1"/>
              <a:t>same</a:t>
            </a:r>
            <a:r>
              <a:rPr lang="fr-FR" dirty="0"/>
              <a:t> data </a:t>
            </a:r>
            <a:r>
              <a:rPr lang="fr-FR" dirty="0" err="1"/>
              <a:t>several</a:t>
            </a:r>
            <a:r>
              <a:rPr lang="fr-FR" dirty="0"/>
              <a:t> times</a:t>
            </a:r>
          </a:p>
          <a:p>
            <a:pPr lvl="2"/>
            <a:r>
              <a:rPr lang="fr-FR" dirty="0" err="1"/>
              <a:t>Allows</a:t>
            </a:r>
            <a:r>
              <a:rPr lang="fr-FR" dirty="0"/>
              <a:t> to </a:t>
            </a:r>
            <a:r>
              <a:rPr lang="fr-FR" dirty="0" err="1"/>
              <a:t>reduce</a:t>
            </a:r>
            <a:r>
              <a:rPr lang="fr-FR" dirty="0"/>
              <a:t> </a:t>
            </a:r>
            <a:r>
              <a:rPr lang="fr-FR" dirty="0" err="1"/>
              <a:t>significantly</a:t>
            </a:r>
            <a:r>
              <a:rPr lang="fr-FR" dirty="0"/>
              <a:t> </a:t>
            </a:r>
          </a:p>
          <a:p>
            <a:pPr marL="361950" lvl="2" indent="0">
              <a:buNone/>
            </a:pPr>
            <a:r>
              <a:rPr lang="fr-FR" dirty="0"/>
              <a:t>   the size of « simple images »</a:t>
            </a:r>
          </a:p>
          <a:p>
            <a:pPr lvl="2"/>
            <a:r>
              <a:rPr lang="fr-FR" dirty="0"/>
              <a:t>Image format GIF, PNG, …</a:t>
            </a:r>
          </a:p>
          <a:p>
            <a:endParaRPr lang="fr-FR" dirty="0"/>
          </a:p>
          <a:p>
            <a:r>
              <a:rPr lang="fr-FR" dirty="0"/>
              <a:t>The </a:t>
            </a:r>
            <a:r>
              <a:rPr lang="fr-FR" dirty="0" err="1"/>
              <a:t>same</a:t>
            </a:r>
            <a:r>
              <a:rPr lang="fr-FR" dirty="0"/>
              <a:t> techniques can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applied</a:t>
            </a:r>
            <a:r>
              <a:rPr lang="fr-FR" dirty="0"/>
              <a:t> for </a:t>
            </a:r>
            <a:r>
              <a:rPr lang="fr-FR" dirty="0" err="1"/>
              <a:t>text</a:t>
            </a:r>
            <a:r>
              <a:rPr lang="fr-FR" dirty="0"/>
              <a:t>, </a:t>
            </a:r>
          </a:p>
          <a:p>
            <a:pPr marL="0" indent="0">
              <a:buNone/>
            </a:pPr>
            <a:r>
              <a:rPr lang="fr-FR" dirty="0"/>
              <a:t>   </a:t>
            </a:r>
            <a:r>
              <a:rPr lang="fr-FR" dirty="0" err="1"/>
              <a:t>sounds</a:t>
            </a:r>
            <a:r>
              <a:rPr lang="fr-FR" dirty="0"/>
              <a:t>, etc…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448" y="406809"/>
            <a:ext cx="203835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30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Photos compression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Photos are </a:t>
            </a:r>
            <a:r>
              <a:rPr lang="fr-FR" dirty="0" err="1"/>
              <a:t>often</a:t>
            </a:r>
            <a:r>
              <a:rPr lang="fr-FR" dirty="0"/>
              <a:t> non-</a:t>
            </a:r>
            <a:r>
              <a:rPr lang="fr-FR" dirty="0" err="1"/>
              <a:t>redundant</a:t>
            </a:r>
            <a:endParaRPr lang="fr-FR" dirty="0"/>
          </a:p>
          <a:p>
            <a:pPr lvl="1"/>
            <a:r>
              <a:rPr lang="fr-FR" dirty="0"/>
              <a:t>Do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</a:t>
            </a:r>
            <a:r>
              <a:rPr lang="fr-FR" dirty="0" err="1"/>
              <a:t>every</a:t>
            </a:r>
            <a:r>
              <a:rPr lang="fr-FR" dirty="0"/>
              <a:t> </a:t>
            </a:r>
            <a:r>
              <a:rPr lang="fr-FR" dirty="0" err="1"/>
              <a:t>detail</a:t>
            </a:r>
            <a:r>
              <a:rPr lang="fr-FR" dirty="0"/>
              <a:t>?</a:t>
            </a:r>
          </a:p>
          <a:p>
            <a:pPr lvl="1"/>
            <a:r>
              <a:rPr lang="fr-FR" dirty="0"/>
              <a:t>Can the </a:t>
            </a:r>
            <a:r>
              <a:rPr lang="fr-FR" dirty="0" err="1"/>
              <a:t>human</a:t>
            </a:r>
            <a:r>
              <a:rPr lang="fr-FR" dirty="0"/>
              <a:t> </a:t>
            </a:r>
            <a:r>
              <a:rPr lang="fr-FR" dirty="0" err="1"/>
              <a:t>eye</a:t>
            </a:r>
            <a:r>
              <a:rPr lang="fr-FR" dirty="0"/>
              <a:t> </a:t>
            </a:r>
            <a:r>
              <a:rPr lang="fr-FR" dirty="0" err="1"/>
              <a:t>distinguish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similar</a:t>
            </a:r>
            <a:r>
              <a:rPr lang="fr-FR" dirty="0"/>
              <a:t> pixels?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r>
              <a:rPr lang="fr-FR" dirty="0"/>
              <a:t>Image format JPEG, …</a:t>
            </a:r>
          </a:p>
          <a:p>
            <a:pPr lvl="1"/>
            <a:r>
              <a:rPr lang="fr-FR" dirty="0"/>
              <a:t>More or </a:t>
            </a:r>
            <a:r>
              <a:rPr lang="fr-FR" dirty="0" err="1"/>
              <a:t>less</a:t>
            </a:r>
            <a:r>
              <a:rPr lang="fr-FR" dirty="0"/>
              <a:t> </a:t>
            </a:r>
            <a:r>
              <a:rPr lang="fr-FR" dirty="0" err="1"/>
              <a:t>satisfying</a:t>
            </a:r>
            <a:r>
              <a:rPr lang="fr-FR" dirty="0"/>
              <a:t> </a:t>
            </a:r>
            <a:r>
              <a:rPr lang="fr-FR" dirty="0" err="1"/>
              <a:t>results</a:t>
            </a:r>
            <a:endParaRPr lang="fr-FR" dirty="0"/>
          </a:p>
          <a:p>
            <a:pPr marL="182563" lvl="1" indent="0">
              <a:buNone/>
            </a:pPr>
            <a:r>
              <a:rPr lang="fr-FR" dirty="0" err="1"/>
              <a:t>depending</a:t>
            </a:r>
            <a:r>
              <a:rPr lang="fr-FR" dirty="0"/>
              <a:t> on the compression rate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456" y="171676"/>
            <a:ext cx="2025445" cy="18999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647" y="3178426"/>
            <a:ext cx="1999250" cy="1875353"/>
          </a:xfrm>
          <a:prstGeom prst="rect">
            <a:avLst/>
          </a:prstGeom>
        </p:spPr>
      </p:pic>
      <p:sp>
        <p:nvSpPr>
          <p:cNvPr id="7" name="Rectangle à coins arrondis 6"/>
          <p:cNvSpPr/>
          <p:nvPr/>
        </p:nvSpPr>
        <p:spPr>
          <a:xfrm>
            <a:off x="1843547" y="2249505"/>
            <a:ext cx="4606414" cy="759165"/>
          </a:xfrm>
          <a:prstGeom prst="roundRect">
            <a:avLst/>
          </a:prstGeom>
          <a:solidFill>
            <a:srgbClr val="FFFFFF"/>
          </a:solidFill>
          <a:ln w="28575" cmpd="sng">
            <a:solidFill>
              <a:srgbClr val="E1001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0000"/>
                </a:solidFill>
              </a:rPr>
              <a:t>Compression </a:t>
            </a:r>
            <a:r>
              <a:rPr lang="fr-FR" sz="2000" b="1" dirty="0" err="1">
                <a:solidFill>
                  <a:srgbClr val="FF0000"/>
                </a:solidFill>
              </a:rPr>
              <a:t>with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loss</a:t>
            </a:r>
            <a:endParaRPr lang="fr-FR" sz="2000" b="1" dirty="0">
              <a:solidFill>
                <a:srgbClr val="FF0000"/>
              </a:solidFill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</a:rPr>
              <a:t>by pixel blocks approximation</a:t>
            </a:r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84087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Videos</a:t>
            </a:r>
            <a:r>
              <a:rPr lang="fr-FR" dirty="0"/>
              <a:t> compression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In a film, successive images are </a:t>
            </a:r>
            <a:r>
              <a:rPr lang="fr-FR" dirty="0" err="1"/>
              <a:t>often</a:t>
            </a:r>
            <a:r>
              <a:rPr lang="fr-FR" dirty="0"/>
              <a:t> </a:t>
            </a:r>
            <a:r>
              <a:rPr lang="fr-FR" dirty="0" err="1"/>
              <a:t>very</a:t>
            </a:r>
            <a:r>
              <a:rPr lang="fr-FR" dirty="0"/>
              <a:t> </a:t>
            </a:r>
            <a:r>
              <a:rPr lang="fr-FR" dirty="0" err="1"/>
              <a:t>similar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Store a </a:t>
            </a:r>
            <a:r>
              <a:rPr lang="fr-FR" dirty="0" err="1"/>
              <a:t>complete</a:t>
            </a:r>
            <a:r>
              <a:rPr lang="fr-FR" dirty="0"/>
              <a:t> image </a:t>
            </a:r>
            <a:r>
              <a:rPr lang="fr-FR" dirty="0" err="1"/>
              <a:t>from</a:t>
            </a:r>
            <a:r>
              <a:rPr lang="fr-FR" dirty="0"/>
              <a:t> time to time</a:t>
            </a:r>
          </a:p>
          <a:p>
            <a:pPr lvl="1"/>
            <a:r>
              <a:rPr lang="fr-FR" dirty="0"/>
              <a:t>At the </a:t>
            </a:r>
            <a:r>
              <a:rPr lang="fr-FR" dirty="0" err="1"/>
              <a:t>beginning</a:t>
            </a:r>
            <a:r>
              <a:rPr lang="fr-FR" dirty="0"/>
              <a:t> of </a:t>
            </a:r>
            <a:r>
              <a:rPr lang="fr-FR" dirty="0" err="1"/>
              <a:t>each</a:t>
            </a:r>
            <a:r>
              <a:rPr lang="fr-FR" dirty="0"/>
              <a:t> shot</a:t>
            </a:r>
          </a:p>
          <a:p>
            <a:r>
              <a:rPr lang="fr-FR" dirty="0" err="1"/>
              <a:t>Then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store the </a:t>
            </a:r>
            <a:r>
              <a:rPr lang="fr-FR" dirty="0" err="1"/>
              <a:t>differences</a:t>
            </a:r>
            <a:endParaRPr lang="fr-FR" dirty="0"/>
          </a:p>
          <a:p>
            <a:r>
              <a:rPr lang="fr-FR" dirty="0"/>
              <a:t>Format MPEG, …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Rectangle à coins arrondis 4"/>
          <p:cNvSpPr/>
          <p:nvPr/>
        </p:nvSpPr>
        <p:spPr>
          <a:xfrm>
            <a:off x="1578074" y="2400574"/>
            <a:ext cx="5530647" cy="759165"/>
          </a:xfrm>
          <a:prstGeom prst="roundRect">
            <a:avLst/>
          </a:prstGeom>
          <a:solidFill>
            <a:srgbClr val="FFFFFF"/>
          </a:solidFill>
          <a:ln w="28575" cmpd="sng">
            <a:solidFill>
              <a:srgbClr val="E1001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>
                <a:solidFill>
                  <a:srgbClr val="FF0000"/>
                </a:solidFill>
              </a:rPr>
              <a:t>Find</a:t>
            </a:r>
            <a:r>
              <a:rPr lang="fr-FR" sz="2000" b="1" dirty="0">
                <a:solidFill>
                  <a:srgbClr val="FF0000"/>
                </a:solidFill>
              </a:rPr>
              <a:t> the </a:t>
            </a:r>
            <a:r>
              <a:rPr lang="fr-FR" sz="2000" b="1" dirty="0" err="1">
                <a:solidFill>
                  <a:srgbClr val="FF0000"/>
                </a:solidFill>
              </a:rPr>
              <a:t>similarities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across</a:t>
            </a:r>
            <a:r>
              <a:rPr lang="fr-FR" sz="2000" b="1" dirty="0">
                <a:solidFill>
                  <a:srgbClr val="FF0000"/>
                </a:solidFill>
              </a:rPr>
              <a:t> the images</a:t>
            </a:r>
          </a:p>
          <a:p>
            <a:pPr algn="ctr"/>
            <a:r>
              <a:rPr lang="fr-FR" sz="2000" b="1" dirty="0">
                <a:solidFill>
                  <a:srgbClr val="FF0000"/>
                </a:solidFill>
              </a:rPr>
              <a:t>and </a:t>
            </a:r>
            <a:r>
              <a:rPr lang="fr-FR" sz="2000" b="1" dirty="0" err="1">
                <a:solidFill>
                  <a:srgbClr val="FF0000"/>
                </a:solidFill>
              </a:rPr>
              <a:t>only</a:t>
            </a:r>
            <a:r>
              <a:rPr lang="fr-FR" sz="2000" b="1" dirty="0">
                <a:solidFill>
                  <a:srgbClr val="FF0000"/>
                </a:solidFill>
              </a:rPr>
              <a:t> store the </a:t>
            </a:r>
            <a:r>
              <a:rPr lang="fr-FR" sz="2000" b="1" dirty="0" err="1">
                <a:solidFill>
                  <a:srgbClr val="FF0000"/>
                </a:solidFill>
              </a:rPr>
              <a:t>differences</a:t>
            </a:r>
            <a:endParaRPr lang="fr-FR" sz="2000" b="1" dirty="0">
              <a:solidFill>
                <a:srgbClr val="FF000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" t="2646" r="1444" b="72090"/>
          <a:stretch/>
        </p:blipFill>
        <p:spPr>
          <a:xfrm>
            <a:off x="535856" y="666725"/>
            <a:ext cx="8072284" cy="129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2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Sound compression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human</a:t>
            </a:r>
            <a:r>
              <a:rPr lang="fr-FR" dirty="0"/>
              <a:t> </a:t>
            </a:r>
            <a:r>
              <a:rPr lang="fr-FR" dirty="0" err="1"/>
              <a:t>ear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perceives</a:t>
            </a:r>
            <a:r>
              <a:rPr lang="fr-FR" dirty="0"/>
              <a:t> </a:t>
            </a:r>
            <a:r>
              <a:rPr lang="fr-FR" dirty="0" err="1"/>
              <a:t>frequencies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20 Hz and 20 kHz</a:t>
            </a:r>
          </a:p>
          <a:p>
            <a:pPr lvl="1"/>
            <a:r>
              <a:rPr lang="fr-FR" dirty="0"/>
              <a:t>No </a:t>
            </a:r>
            <a:r>
              <a:rPr lang="fr-FR" dirty="0" err="1"/>
              <a:t>need</a:t>
            </a:r>
            <a:r>
              <a:rPr lang="fr-FR" dirty="0"/>
              <a:t> to code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sound</a:t>
            </a:r>
            <a:r>
              <a:rPr lang="fr-FR" dirty="0"/>
              <a:t> </a:t>
            </a:r>
            <a:r>
              <a:rPr lang="fr-FR" dirty="0" err="1"/>
              <a:t>frequencies</a:t>
            </a:r>
            <a:endParaRPr lang="fr-FR" dirty="0"/>
          </a:p>
          <a:p>
            <a:r>
              <a:rPr lang="fr-FR" dirty="0" err="1"/>
              <a:t>Similar</a:t>
            </a:r>
            <a:r>
              <a:rPr lang="fr-FR" dirty="0"/>
              <a:t> </a:t>
            </a:r>
            <a:r>
              <a:rPr lang="fr-FR" dirty="0" err="1"/>
              <a:t>frequencies</a:t>
            </a:r>
            <a:r>
              <a:rPr lang="fr-FR" dirty="0"/>
              <a:t> can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approximated</a:t>
            </a:r>
            <a:endParaRPr lang="fr-FR" dirty="0"/>
          </a:p>
          <a:p>
            <a:r>
              <a:rPr lang="fr-FR" dirty="0"/>
              <a:t>MP3 format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Once </a:t>
            </a:r>
            <a:r>
              <a:rPr lang="fr-FR" dirty="0" err="1"/>
              <a:t>coded</a:t>
            </a:r>
            <a:r>
              <a:rPr lang="fr-FR" dirty="0"/>
              <a:t>, the signal can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listened</a:t>
            </a:r>
            <a:r>
              <a:rPr lang="fr-FR" dirty="0"/>
              <a:t> to </a:t>
            </a:r>
            <a:r>
              <a:rPr lang="fr-FR" dirty="0" err="1"/>
              <a:t>again</a:t>
            </a:r>
            <a:r>
              <a:rPr lang="fr-FR" dirty="0"/>
              <a:t>, or</a:t>
            </a:r>
            <a:br>
              <a:rPr lang="fr-FR" dirty="0"/>
            </a:br>
            <a:r>
              <a:rPr lang="fr-FR" dirty="0" err="1"/>
              <a:t>processed</a:t>
            </a:r>
            <a:r>
              <a:rPr lang="fr-FR" dirty="0"/>
              <a:t> to </a:t>
            </a:r>
            <a:r>
              <a:rPr lang="fr-FR" dirty="0" err="1"/>
              <a:t>apply</a:t>
            </a:r>
            <a:r>
              <a:rPr lang="fr-FR" dirty="0"/>
              <a:t> </a:t>
            </a:r>
            <a:r>
              <a:rPr lang="fr-FR" dirty="0" err="1"/>
              <a:t>effects</a:t>
            </a:r>
            <a:r>
              <a:rPr lang="fr-FR" dirty="0"/>
              <a:t> (</a:t>
            </a:r>
            <a:r>
              <a:rPr lang="fr-FR" i="1" dirty="0" err="1"/>
              <a:t>reverb</a:t>
            </a:r>
            <a:r>
              <a:rPr lang="fr-FR" dirty="0"/>
              <a:t>, …)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05353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To </a:t>
            </a:r>
            <a:r>
              <a:rPr lang="fr-FR" dirty="0" err="1"/>
              <a:t>sum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up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457200" y="868937"/>
            <a:ext cx="8410598" cy="3712895"/>
          </a:xfrm>
        </p:spPr>
        <p:txBody>
          <a:bodyPr/>
          <a:lstStyle/>
          <a:p>
            <a:r>
              <a:rPr lang="fr-FR" dirty="0" err="1"/>
              <a:t>Various</a:t>
            </a:r>
            <a:r>
              <a:rPr lang="fr-FR" dirty="0"/>
              <a:t> </a:t>
            </a:r>
            <a:r>
              <a:rPr lang="fr-FR" dirty="0" err="1"/>
              <a:t>ways</a:t>
            </a:r>
            <a:r>
              <a:rPr lang="fr-FR" dirty="0"/>
              <a:t> to (de)code or </a:t>
            </a:r>
            <a:r>
              <a:rPr lang="fr-FR" dirty="0" err="1"/>
              <a:t>extract</a:t>
            </a:r>
            <a:r>
              <a:rPr lang="fr-FR" dirty="0"/>
              <a:t>/</a:t>
            </a:r>
            <a:r>
              <a:rPr lang="fr-FR" dirty="0" err="1"/>
              <a:t>compress</a:t>
            </a:r>
            <a:br>
              <a:rPr lang="fr-FR" dirty="0"/>
            </a:br>
            <a:r>
              <a:rPr lang="fr-FR" dirty="0" err="1"/>
              <a:t>multimedia</a:t>
            </a:r>
            <a:r>
              <a:rPr lang="fr-FR" dirty="0"/>
              <a:t> data</a:t>
            </a:r>
          </a:p>
          <a:p>
            <a:pPr lvl="1"/>
            <a:r>
              <a:rPr lang="fr-FR" dirty="0"/>
              <a:t>More or </a:t>
            </a:r>
            <a:r>
              <a:rPr lang="fr-FR" dirty="0" err="1"/>
              <a:t>less</a:t>
            </a:r>
            <a:r>
              <a:rPr lang="fr-FR" dirty="0"/>
              <a:t> </a:t>
            </a:r>
            <a:r>
              <a:rPr lang="fr-FR" dirty="0" err="1"/>
              <a:t>fitting</a:t>
            </a:r>
            <a:r>
              <a:rPr lang="fr-FR" dirty="0"/>
              <a:t> </a:t>
            </a:r>
            <a:r>
              <a:rPr lang="fr-FR" dirty="0" err="1"/>
              <a:t>according</a:t>
            </a:r>
            <a:r>
              <a:rPr lang="fr-FR" dirty="0"/>
              <a:t> to the situation</a:t>
            </a:r>
          </a:p>
          <a:p>
            <a:r>
              <a:rPr lang="fr-FR" dirty="0"/>
              <a:t>The computer </a:t>
            </a:r>
            <a:r>
              <a:rPr lang="fr-FR" dirty="0" err="1"/>
              <a:t>does</a:t>
            </a:r>
            <a:r>
              <a:rPr lang="fr-FR" dirty="0"/>
              <a:t> not </a:t>
            </a:r>
            <a:r>
              <a:rPr lang="fr-FR" dirty="0" err="1"/>
              <a:t>understand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handles</a:t>
            </a:r>
            <a:endParaRPr lang="fr-FR" dirty="0"/>
          </a:p>
          <a:p>
            <a:pPr lvl="1"/>
            <a:r>
              <a:rPr lang="fr-FR" dirty="0" err="1"/>
              <a:t>Meaningless</a:t>
            </a:r>
            <a:r>
              <a:rPr lang="fr-FR" dirty="0"/>
              <a:t> </a:t>
            </a:r>
            <a:r>
              <a:rPr lang="fr-FR" dirty="0" err="1"/>
              <a:t>rows</a:t>
            </a:r>
            <a:r>
              <a:rPr lang="fr-FR" dirty="0"/>
              <a:t> of bits</a:t>
            </a:r>
          </a:p>
          <a:p>
            <a:r>
              <a:rPr lang="fr-FR" dirty="0"/>
              <a:t>Data </a:t>
            </a:r>
            <a:r>
              <a:rPr lang="fr-FR" dirty="0" err="1"/>
              <a:t>contain</a:t>
            </a:r>
            <a:r>
              <a:rPr lang="fr-FR" dirty="0"/>
              <a:t> a </a:t>
            </a:r>
            <a:r>
              <a:rPr lang="fr-FR" dirty="0" err="1"/>
              <a:t>heading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explaining</a:t>
            </a:r>
            <a:r>
              <a:rPr lang="fr-FR" dirty="0"/>
              <a:t> how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coded</a:t>
            </a:r>
            <a:br>
              <a:rPr lang="fr-FR" dirty="0"/>
            </a:br>
            <a:r>
              <a:rPr lang="fr-FR" dirty="0"/>
              <a:t>(size, duration, </a:t>
            </a:r>
            <a:r>
              <a:rPr lang="fr-FR" dirty="0" err="1"/>
              <a:t>colours</a:t>
            </a:r>
            <a:r>
              <a:rPr lang="fr-FR" dirty="0"/>
              <a:t>, compression, …)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52" y="205685"/>
            <a:ext cx="2136006" cy="183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20951"/>
      </p:ext>
    </p:extLst>
  </p:cSld>
  <p:clrMapOvr>
    <a:masterClrMapping/>
  </p:clrMapOvr>
</p:sld>
</file>

<file path=ppt/theme/theme1.xml><?xml version="1.0" encoding="utf-8"?>
<a:theme xmlns:a="http://schemas.openxmlformats.org/drawingml/2006/main" name="1Templates-Moocs">
  <a:themeElements>
    <a:clrScheme name="Personnalisée 2">
      <a:dk1>
        <a:srgbClr val="000000"/>
      </a:dk1>
      <a:lt1>
        <a:srgbClr val="FFFFFF"/>
      </a:lt1>
      <a:dk2>
        <a:srgbClr val="4C4C4C"/>
      </a:dk2>
      <a:lt2>
        <a:srgbClr val="E1001A"/>
      </a:lt2>
      <a:accent1>
        <a:srgbClr val="1C4672"/>
      </a:accent1>
      <a:accent2>
        <a:srgbClr val="2C972E"/>
      </a:accent2>
      <a:accent3>
        <a:srgbClr val="FFFFFF"/>
      </a:accent3>
      <a:accent4>
        <a:srgbClr val="000000"/>
      </a:accent4>
      <a:accent5>
        <a:srgbClr val="ABB0BC"/>
      </a:accent5>
      <a:accent6>
        <a:srgbClr val="278829"/>
      </a:accent6>
      <a:hlink>
        <a:srgbClr val="732B4A"/>
      </a:hlink>
      <a:folHlink>
        <a:srgbClr val="595C6D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140414-Masque-ppt-V2.potx</Template>
  <TotalTime>8260</TotalTime>
  <Words>338</Words>
  <Application>Microsoft Office PowerPoint</Application>
  <PresentationFormat>Affichage à l'écran (16:9)</PresentationFormat>
  <Paragraphs>73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1Templates-Moocs</vt:lpstr>
      <vt:lpstr>C021TV-I1-S3</vt:lpstr>
      <vt:lpstr>ICN : 1. Binary coding</vt:lpstr>
      <vt:lpstr>Why compress?</vt:lpstr>
      <vt:lpstr>Images compression</vt:lpstr>
      <vt:lpstr>Photos compression</vt:lpstr>
      <vt:lpstr>Videos compression</vt:lpstr>
      <vt:lpstr>Sound compression</vt:lpstr>
      <vt:lpstr>To sum it up</vt:lpstr>
    </vt:vector>
  </TitlesOfParts>
  <Company>Inria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Christelle Mariais</dc:creator>
  <cp:lastModifiedBy>Authot Validation</cp:lastModifiedBy>
  <cp:revision>341</cp:revision>
  <cp:lastPrinted>2014-04-23T09:35:43Z</cp:lastPrinted>
  <dcterms:created xsi:type="dcterms:W3CDTF">2014-04-14T08:58:58Z</dcterms:created>
  <dcterms:modified xsi:type="dcterms:W3CDTF">2018-12-13T17:40:16Z</dcterms:modified>
</cp:coreProperties>
</file>