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94" r:id="rId2"/>
    <p:sldId id="289" r:id="rId3"/>
    <p:sldId id="266" r:id="rId4"/>
    <p:sldId id="339" r:id="rId5"/>
    <p:sldId id="340" r:id="rId6"/>
    <p:sldId id="343" r:id="rId7"/>
    <p:sldId id="341" r:id="rId8"/>
    <p:sldId id="367" r:id="rId9"/>
    <p:sldId id="345" r:id="rId10"/>
    <p:sldId id="346" r:id="rId11"/>
    <p:sldId id="347" r:id="rId12"/>
    <p:sldId id="369" r:id="rId13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001A"/>
    <a:srgbClr val="4C4C4C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876" y="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-3752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dirty="0"/>
              <a:t>Séance (semaine) – Unité (vidéo) 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 dirty="0"/>
              <a:t>Nom du cours – Enseignant - Année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F1EAC-B98F-1343-A48C-39D918BE8CF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571361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Nom abrégé de cours - Enseignant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8DCD8E-1A57-4C46-931A-04A12B7DFB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517687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Introduction de la semaine 2/2</a:t>
            </a:r>
          </a:p>
          <a:p>
            <a:r>
              <a:rPr lang="fr-FR" dirty="0"/>
              <a:t>Présentation du sommaire global de la semaine : apparition progressive des éléments de la liste, puis mise en évidence de la portion concernée par la vidéo.</a:t>
            </a:r>
          </a:p>
          <a:p>
            <a:r>
              <a:rPr lang="fr-FR" dirty="0"/>
              <a:t>Mise en évidence = police noire + gras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C2278-3D89-BA47-96CC-D4BAEF21B6A6}" type="slidenum">
              <a:rPr lang="fr-FR" smtClean="0"/>
              <a:t>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Nom abrégé de cours - Enseignant</a:t>
            </a:r>
          </a:p>
        </p:txBody>
      </p:sp>
    </p:spTree>
    <p:extLst>
      <p:ext uri="{BB962C8B-B14F-4D97-AF65-F5344CB8AC3E}">
        <p14:creationId xmlns:p14="http://schemas.microsoft.com/office/powerpoint/2010/main" val="462592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Donc ca</a:t>
            </a:r>
            <a:r>
              <a:rPr lang="fr-FR" baseline="0" dirty="0"/>
              <a:t> chauffe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Nom abrégé de cours - Enseignant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8DCD8E-1A57-4C46-931A-04A12B7DFB4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7088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 cours + semain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5800" y="881702"/>
            <a:ext cx="7772400" cy="1058962"/>
          </a:xfrm>
        </p:spPr>
        <p:txBody>
          <a:bodyPr>
            <a:noAutofit/>
          </a:bodyPr>
          <a:lstStyle>
            <a:lvl1pPr>
              <a:defRPr sz="3200" baseline="0"/>
            </a:lvl1pPr>
          </a:lstStyle>
          <a:p>
            <a:r>
              <a:rPr lang="fr-FR" dirty="0"/>
              <a:t>Cliquez et modifiez le titre sur deux lignes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24494" y="1940664"/>
            <a:ext cx="7533706" cy="10446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2800" kern="1200" dirty="0">
                <a:solidFill>
                  <a:srgbClr val="4C4C4C"/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64111" y="4559912"/>
            <a:ext cx="1424482" cy="513104"/>
          </a:xfrm>
          <a:prstGeom prst="rect">
            <a:avLst/>
          </a:prstGeom>
        </p:spPr>
      </p:pic>
      <p:sp>
        <p:nvSpPr>
          <p:cNvPr id="7" name="Arrondir un rectangle avec un coin du même côté 6"/>
          <p:cNvSpPr/>
          <p:nvPr userDrawn="1"/>
        </p:nvSpPr>
        <p:spPr>
          <a:xfrm>
            <a:off x="240871" y="4595916"/>
            <a:ext cx="2206893" cy="547584"/>
          </a:xfrm>
          <a:prstGeom prst="round2SameRect">
            <a:avLst/>
          </a:prstGeom>
          <a:solidFill>
            <a:srgbClr val="E1001A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580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à gauche + video à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457200" y="876278"/>
            <a:ext cx="4049953" cy="3764031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defRPr sz="2000">
                <a:solidFill>
                  <a:srgbClr val="4C4C4C"/>
                </a:solidFill>
              </a:defRPr>
            </a:lvl1pPr>
            <a:lvl2pPr marL="357188" indent="-174625" defTabSz="447675">
              <a:spcBef>
                <a:spcPts val="600"/>
              </a:spcBef>
              <a:buClr>
                <a:srgbClr val="E1001A"/>
              </a:buClr>
              <a:buSzPct val="70000"/>
              <a:buFont typeface="Wingdings" charset="2"/>
              <a:buChar char="§"/>
              <a:defRPr sz="1800">
                <a:solidFill>
                  <a:srgbClr val="4C4C4C"/>
                </a:solidFill>
              </a:defRPr>
            </a:lvl2pPr>
            <a:lvl3pPr marL="541338" indent="-179388">
              <a:spcBef>
                <a:spcPts val="600"/>
              </a:spcBef>
              <a:buClr>
                <a:schemeClr val="bg2"/>
              </a:buClr>
              <a:buSzPct val="70000"/>
              <a:buFont typeface="Wingdings" charset="2"/>
              <a:buChar char="ü"/>
              <a:defRPr sz="1800">
                <a:solidFill>
                  <a:srgbClr val="4C4C4C"/>
                </a:solidFill>
              </a:defRPr>
            </a:lvl3pPr>
            <a:lvl4pPr marL="541338" indent="-179388" defTabSz="539750">
              <a:spcBef>
                <a:spcPts val="600"/>
              </a:spcBef>
              <a:buClr>
                <a:schemeClr val="bg2"/>
              </a:buClr>
              <a:buSzPct val="70000"/>
              <a:buFont typeface="Wingdings" charset="2"/>
              <a:buChar char="ü"/>
              <a:defRPr sz="1800">
                <a:solidFill>
                  <a:srgbClr val="4C4C4C"/>
                </a:solidFill>
              </a:defRPr>
            </a:lvl4pPr>
            <a:lvl5pPr marL="541338" indent="-179388">
              <a:spcBef>
                <a:spcPts val="600"/>
              </a:spcBef>
              <a:buClr>
                <a:srgbClr val="E1001A"/>
              </a:buClr>
              <a:buSzPct val="70000"/>
              <a:buFont typeface="Wingdings" charset="2"/>
              <a:buChar char="ü"/>
              <a:defRPr sz="1800">
                <a:solidFill>
                  <a:srgbClr val="4C4C4C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pour une image  3"/>
          <p:cNvSpPr>
            <a:spLocks noGrp="1"/>
          </p:cNvSpPr>
          <p:nvPr>
            <p:ph type="pic" sz="quarter" idx="11" hasCustomPrompt="1"/>
          </p:nvPr>
        </p:nvSpPr>
        <p:spPr>
          <a:xfrm>
            <a:off x="4724780" y="1328775"/>
            <a:ext cx="3960000" cy="22608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baseline="0">
                <a:solidFill>
                  <a:srgbClr val="E1001A"/>
                </a:solidFill>
              </a:defRPr>
            </a:lvl1pPr>
          </a:lstStyle>
          <a:p>
            <a:r>
              <a:rPr lang="fr-FR" dirty="0"/>
              <a:t>Espace réservé vidéo</a:t>
            </a:r>
          </a:p>
        </p:txBody>
      </p:sp>
      <p:sp>
        <p:nvSpPr>
          <p:cNvPr id="5" name="Arrondir un rectangle avec un coin du même côté 4"/>
          <p:cNvSpPr/>
          <p:nvPr userDrawn="1"/>
        </p:nvSpPr>
        <p:spPr>
          <a:xfrm>
            <a:off x="283991" y="4881036"/>
            <a:ext cx="630529" cy="259663"/>
          </a:xfrm>
          <a:prstGeom prst="round2SameRect">
            <a:avLst/>
          </a:prstGeom>
          <a:solidFill>
            <a:srgbClr val="DEDED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3E528-2AB2-6F4B-B997-1A22EE2585CE}" type="slidenum">
              <a:rPr kumimoji="0" lang="fr-FR" sz="1100" b="0" i="0" u="none" strike="noStrike" kern="0" cap="none" spc="0" normalizeH="0" baseline="0" noProof="0" smtClean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‹N°›</a:t>
            </a:fld>
            <a:endParaRPr kumimoji="0" lang="fr-FR" sz="1100" b="0" i="0" u="none" strike="noStrike" kern="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0482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cours + semaine + video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67614" y="208042"/>
            <a:ext cx="7772400" cy="1058962"/>
          </a:xfrm>
        </p:spPr>
        <p:txBody>
          <a:bodyPr anchor="t">
            <a:noAutofit/>
          </a:bodyPr>
          <a:lstStyle>
            <a:lvl1pPr>
              <a:defRPr sz="3200" baseline="0"/>
            </a:lvl1pPr>
          </a:lstStyle>
          <a:p>
            <a:r>
              <a:rPr lang="fr-FR" dirty="0"/>
              <a:t>Cliquez et modifiez le titre sur deux lignes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23962" y="1267004"/>
            <a:ext cx="7616051" cy="10446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2800" kern="1200" dirty="0">
                <a:solidFill>
                  <a:srgbClr val="4C4C4C"/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  <p:sp>
        <p:nvSpPr>
          <p:cNvPr id="7" name="Arrondir un rectangle avec un coin du même côté 6"/>
          <p:cNvSpPr/>
          <p:nvPr userDrawn="1"/>
        </p:nvSpPr>
        <p:spPr>
          <a:xfrm>
            <a:off x="240871" y="4595916"/>
            <a:ext cx="2206893" cy="547584"/>
          </a:xfrm>
          <a:prstGeom prst="round2SameRect">
            <a:avLst/>
          </a:prstGeom>
          <a:solidFill>
            <a:srgbClr val="E1001A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rgbClr val="FFFFFF"/>
              </a:solidFill>
            </a:endParaRPr>
          </a:p>
        </p:txBody>
      </p:sp>
      <p:sp>
        <p:nvSpPr>
          <p:cNvPr id="5" name="Espace réservé pour une image  3"/>
          <p:cNvSpPr>
            <a:spLocks noGrp="1"/>
          </p:cNvSpPr>
          <p:nvPr>
            <p:ph type="pic" sz="quarter" idx="11" hasCustomPrompt="1"/>
          </p:nvPr>
        </p:nvSpPr>
        <p:spPr>
          <a:xfrm>
            <a:off x="4763308" y="2292612"/>
            <a:ext cx="4032000" cy="285088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baseline="0">
                <a:solidFill>
                  <a:srgbClr val="E1001A"/>
                </a:solidFill>
              </a:defRPr>
            </a:lvl1pPr>
          </a:lstStyle>
          <a:p>
            <a:r>
              <a:rPr lang="fr-FR" dirty="0"/>
              <a:t>Espace réservé vidéo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64111" y="4559912"/>
            <a:ext cx="1424482" cy="51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00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sema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6073"/>
            <a:ext cx="8381082" cy="594365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4169628" y="914313"/>
            <a:ext cx="4668654" cy="3860800"/>
          </a:xfrm>
          <a:prstGeom prst="rect">
            <a:avLst/>
          </a:prstGeom>
        </p:spPr>
        <p:txBody>
          <a:bodyPr vert="horz"/>
          <a:lstStyle>
            <a:lvl1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2200">
                <a:solidFill>
                  <a:srgbClr val="4C4C4C"/>
                </a:solidFill>
              </a:defRPr>
            </a:lvl1pPr>
            <a:lvl2pPr marL="525463" indent="-342900" defTabSz="447675">
              <a:buClr>
                <a:srgbClr val="E1001A"/>
              </a:buClr>
              <a:buSzPct val="70000"/>
              <a:buFont typeface="+mj-lt"/>
              <a:buAutoNum type="arabicPeriod"/>
              <a:defRPr sz="1600">
                <a:solidFill>
                  <a:srgbClr val="4C4C4C"/>
                </a:solidFill>
              </a:defRPr>
            </a:lvl2pPr>
            <a:lvl3pPr marL="704850" indent="-342900">
              <a:buClr>
                <a:schemeClr val="bg2"/>
              </a:buClr>
              <a:buSzPct val="70000"/>
              <a:buFont typeface="+mj-lt"/>
              <a:buAutoNum type="arabicPeriod"/>
              <a:defRPr sz="1600">
                <a:solidFill>
                  <a:srgbClr val="4C4C4C"/>
                </a:solidFill>
              </a:defRPr>
            </a:lvl3pPr>
            <a:lvl4pPr marL="704850" indent="-342900" defTabSz="539750">
              <a:buClr>
                <a:schemeClr val="bg2"/>
              </a:buClr>
              <a:buSzPct val="70000"/>
              <a:buFont typeface="+mj-lt"/>
              <a:buAutoNum type="arabicPeriod"/>
              <a:defRPr sz="1600">
                <a:solidFill>
                  <a:srgbClr val="4C4C4C"/>
                </a:solidFill>
              </a:defRPr>
            </a:lvl4pPr>
            <a:lvl5pPr marL="704850" indent="-342900">
              <a:buClr>
                <a:srgbClr val="E1001A"/>
              </a:buClr>
              <a:buSzPct val="70000"/>
              <a:buFont typeface="+mj-lt"/>
              <a:buAutoNum type="arabicPeriod"/>
              <a:defRPr>
                <a:solidFill>
                  <a:srgbClr val="4C4C4C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0"/>
            <a:r>
              <a:rPr lang="fr-FR" dirty="0"/>
              <a:t> </a:t>
            </a:r>
          </a:p>
        </p:txBody>
      </p:sp>
      <p:sp>
        <p:nvSpPr>
          <p:cNvPr id="4" name="Espace réservé pour une image  3"/>
          <p:cNvSpPr>
            <a:spLocks noGrp="1"/>
          </p:cNvSpPr>
          <p:nvPr>
            <p:ph type="pic" sz="quarter" idx="11" hasCustomPrompt="1"/>
          </p:nvPr>
        </p:nvSpPr>
        <p:spPr>
          <a:xfrm>
            <a:off x="51387" y="1228123"/>
            <a:ext cx="3934719" cy="278210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baseline="0">
                <a:solidFill>
                  <a:srgbClr val="E1001A"/>
                </a:solidFill>
              </a:defRPr>
            </a:lvl1pPr>
          </a:lstStyle>
          <a:p>
            <a:r>
              <a:rPr lang="fr-FR" dirty="0"/>
              <a:t>Espace réservé vidéo</a:t>
            </a:r>
          </a:p>
        </p:txBody>
      </p:sp>
      <p:sp>
        <p:nvSpPr>
          <p:cNvPr id="5" name="Arrondir un rectangle avec un coin du même côté 4"/>
          <p:cNvSpPr/>
          <p:nvPr userDrawn="1"/>
        </p:nvSpPr>
        <p:spPr>
          <a:xfrm>
            <a:off x="283991" y="4881036"/>
            <a:ext cx="630529" cy="259663"/>
          </a:xfrm>
          <a:prstGeom prst="round2SameRect">
            <a:avLst/>
          </a:prstGeom>
          <a:solidFill>
            <a:srgbClr val="DEDED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3E528-2AB2-6F4B-B997-1A22EE2585CE}" type="slidenum">
              <a:rPr kumimoji="0" lang="fr-FR" sz="1100" b="0" i="0" u="none" strike="noStrike" kern="0" cap="none" spc="0" normalizeH="0" baseline="0" noProof="0" smtClean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‹N°›</a:t>
            </a:fld>
            <a:endParaRPr kumimoji="0" lang="fr-FR" sz="1100" b="0" i="0" u="none" strike="noStrike" kern="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836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lid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7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457200" y="868937"/>
            <a:ext cx="8410598" cy="3044759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defRPr sz="2000">
                <a:solidFill>
                  <a:srgbClr val="4C4C4C"/>
                </a:solidFill>
              </a:defRPr>
            </a:lvl1pPr>
            <a:lvl2pPr marL="357188" indent="-174625" defTabSz="447675">
              <a:spcBef>
                <a:spcPts val="600"/>
              </a:spcBef>
              <a:buClr>
                <a:srgbClr val="E1001A"/>
              </a:buClr>
              <a:buSzPct val="70000"/>
              <a:buFont typeface="Wingdings" charset="2"/>
              <a:buChar char="§"/>
              <a:defRPr sz="1800">
                <a:solidFill>
                  <a:srgbClr val="4C4C4C"/>
                </a:solidFill>
              </a:defRPr>
            </a:lvl2pPr>
            <a:lvl3pPr marL="541338" indent="-179388">
              <a:spcBef>
                <a:spcPts val="600"/>
              </a:spcBef>
              <a:buClr>
                <a:schemeClr val="bg2"/>
              </a:buClr>
              <a:buSzPct val="70000"/>
              <a:buFont typeface="Wingdings" charset="2"/>
              <a:buChar char="ü"/>
              <a:defRPr sz="1800">
                <a:solidFill>
                  <a:srgbClr val="4C4C4C"/>
                </a:solidFill>
              </a:defRPr>
            </a:lvl3pPr>
            <a:lvl4pPr marL="541338" indent="-179388" defTabSz="539750">
              <a:spcBef>
                <a:spcPts val="600"/>
              </a:spcBef>
              <a:buClr>
                <a:schemeClr val="bg2"/>
              </a:buClr>
              <a:buSzPct val="70000"/>
              <a:buFont typeface="Wingdings" charset="2"/>
              <a:buChar char="ü"/>
              <a:defRPr sz="1800">
                <a:solidFill>
                  <a:srgbClr val="4C4C4C"/>
                </a:solidFill>
              </a:defRPr>
            </a:lvl4pPr>
            <a:lvl5pPr marL="541338" indent="-179388">
              <a:spcBef>
                <a:spcPts val="600"/>
              </a:spcBef>
              <a:buClr>
                <a:srgbClr val="E1001A"/>
              </a:buClr>
              <a:buSzPct val="70000"/>
              <a:buFont typeface="Wingdings" charset="2"/>
              <a:buChar char="ü"/>
              <a:defRPr sz="1800">
                <a:solidFill>
                  <a:srgbClr val="4C4C4C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pour une image  3"/>
          <p:cNvSpPr>
            <a:spLocks noGrp="1"/>
          </p:cNvSpPr>
          <p:nvPr>
            <p:ph type="pic" sz="quarter" idx="11" hasCustomPrompt="1"/>
          </p:nvPr>
        </p:nvSpPr>
        <p:spPr>
          <a:xfrm>
            <a:off x="6624000" y="3343500"/>
            <a:ext cx="2520000" cy="18000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baseline="0">
                <a:solidFill>
                  <a:srgbClr val="E1001A"/>
                </a:solidFill>
              </a:defRPr>
            </a:lvl1pPr>
          </a:lstStyle>
          <a:p>
            <a:r>
              <a:rPr lang="fr-FR" dirty="0"/>
              <a:t>Espace réservé vidéo</a:t>
            </a:r>
          </a:p>
        </p:txBody>
      </p:sp>
      <p:sp>
        <p:nvSpPr>
          <p:cNvPr id="5" name="Arrondir un rectangle avec un coin du même côté 4"/>
          <p:cNvSpPr/>
          <p:nvPr userDrawn="1"/>
        </p:nvSpPr>
        <p:spPr>
          <a:xfrm>
            <a:off x="283991" y="4881036"/>
            <a:ext cx="630529" cy="259663"/>
          </a:xfrm>
          <a:prstGeom prst="round2SameRect">
            <a:avLst/>
          </a:prstGeom>
          <a:solidFill>
            <a:srgbClr val="DEDED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3E528-2AB2-6F4B-B997-1A22EE2585CE}" type="slidenum">
              <a:rPr kumimoji="0" lang="fr-FR" sz="1100" b="0" i="0" u="none" strike="noStrike" kern="0" cap="none" spc="0" normalizeH="0" baseline="0" noProof="0" smtClean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‹N°›</a:t>
            </a:fld>
            <a:endParaRPr kumimoji="0" lang="fr-FR" sz="1100" b="0" i="0" u="none" strike="noStrike" kern="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0220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5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457198" y="868937"/>
            <a:ext cx="4160223" cy="3044759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defRPr sz="2000">
                <a:solidFill>
                  <a:srgbClr val="4C4C4C"/>
                </a:solidFill>
              </a:defRPr>
            </a:lvl1pPr>
            <a:lvl2pPr marL="357188" indent="-174625" defTabSz="447675">
              <a:spcBef>
                <a:spcPts val="600"/>
              </a:spcBef>
              <a:buClr>
                <a:srgbClr val="E1001A"/>
              </a:buClr>
              <a:buSzPct val="70000"/>
              <a:buFont typeface="Wingdings" charset="2"/>
              <a:buChar char="§"/>
              <a:defRPr sz="1800">
                <a:solidFill>
                  <a:srgbClr val="4C4C4C"/>
                </a:solidFill>
              </a:defRPr>
            </a:lvl2pPr>
            <a:lvl3pPr marL="541338" indent="-179388">
              <a:spcBef>
                <a:spcPts val="600"/>
              </a:spcBef>
              <a:buClr>
                <a:schemeClr val="bg2"/>
              </a:buClr>
              <a:buSzPct val="70000"/>
              <a:buFont typeface="Wingdings" charset="2"/>
              <a:buChar char="ü"/>
              <a:defRPr sz="1800">
                <a:solidFill>
                  <a:srgbClr val="4C4C4C"/>
                </a:solidFill>
              </a:defRPr>
            </a:lvl3pPr>
            <a:lvl4pPr marL="541338" indent="-179388" defTabSz="539750">
              <a:spcBef>
                <a:spcPts val="600"/>
              </a:spcBef>
              <a:buClr>
                <a:schemeClr val="bg2"/>
              </a:buClr>
              <a:buSzPct val="70000"/>
              <a:buFont typeface="Wingdings" charset="2"/>
              <a:buChar char="ü"/>
              <a:defRPr sz="1800">
                <a:solidFill>
                  <a:srgbClr val="4C4C4C"/>
                </a:solidFill>
              </a:defRPr>
            </a:lvl4pPr>
            <a:lvl5pPr marL="541338" indent="-179388">
              <a:spcBef>
                <a:spcPts val="600"/>
              </a:spcBef>
              <a:buClr>
                <a:srgbClr val="E1001A"/>
              </a:buClr>
              <a:buSzPct val="70000"/>
              <a:buFont typeface="Wingdings" charset="2"/>
              <a:buChar char="ü"/>
              <a:defRPr sz="1800">
                <a:solidFill>
                  <a:srgbClr val="4C4C4C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1"/>
          </p:nvPr>
        </p:nvSpPr>
        <p:spPr>
          <a:xfrm>
            <a:off x="4756900" y="860669"/>
            <a:ext cx="4096218" cy="2474563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defRPr sz="2000">
                <a:solidFill>
                  <a:srgbClr val="4C4C4C"/>
                </a:solidFill>
              </a:defRPr>
            </a:lvl1pPr>
            <a:lvl2pPr marL="357188" indent="-174625" defTabSz="447675">
              <a:spcBef>
                <a:spcPts val="600"/>
              </a:spcBef>
              <a:buClr>
                <a:srgbClr val="E1001A"/>
              </a:buClr>
              <a:buSzPct val="70000"/>
              <a:buFont typeface="Wingdings" charset="2"/>
              <a:buChar char="§"/>
              <a:defRPr sz="1800">
                <a:solidFill>
                  <a:srgbClr val="4C4C4C"/>
                </a:solidFill>
              </a:defRPr>
            </a:lvl2pPr>
            <a:lvl3pPr marL="541338" indent="-179388">
              <a:spcBef>
                <a:spcPts val="600"/>
              </a:spcBef>
              <a:buClr>
                <a:schemeClr val="bg2"/>
              </a:buClr>
              <a:buSzPct val="70000"/>
              <a:buFont typeface="Wingdings" charset="2"/>
              <a:buChar char="ü"/>
              <a:defRPr sz="1800">
                <a:solidFill>
                  <a:srgbClr val="4C4C4C"/>
                </a:solidFill>
              </a:defRPr>
            </a:lvl3pPr>
            <a:lvl4pPr marL="541338" indent="-179388" defTabSz="539750">
              <a:spcBef>
                <a:spcPts val="600"/>
              </a:spcBef>
              <a:buClr>
                <a:schemeClr val="bg2"/>
              </a:buClr>
              <a:buSzPct val="70000"/>
              <a:buFont typeface="Wingdings" charset="2"/>
              <a:buChar char="ü"/>
              <a:defRPr sz="1800">
                <a:solidFill>
                  <a:srgbClr val="4C4C4C"/>
                </a:solidFill>
              </a:defRPr>
            </a:lvl4pPr>
            <a:lvl5pPr marL="541338" indent="-179388">
              <a:spcBef>
                <a:spcPts val="600"/>
              </a:spcBef>
              <a:buClr>
                <a:srgbClr val="E1001A"/>
              </a:buClr>
              <a:buSzPct val="70000"/>
              <a:buFont typeface="Wingdings" charset="2"/>
              <a:buChar char="ü"/>
              <a:defRPr sz="1800">
                <a:solidFill>
                  <a:srgbClr val="4C4C4C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pour une image  3"/>
          <p:cNvSpPr>
            <a:spLocks noGrp="1"/>
          </p:cNvSpPr>
          <p:nvPr>
            <p:ph type="pic" sz="quarter" idx="12" hasCustomPrompt="1"/>
          </p:nvPr>
        </p:nvSpPr>
        <p:spPr>
          <a:xfrm>
            <a:off x="6624000" y="3354049"/>
            <a:ext cx="2520000" cy="18000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baseline="0">
                <a:solidFill>
                  <a:srgbClr val="E1001A"/>
                </a:solidFill>
              </a:defRPr>
            </a:lvl1pPr>
          </a:lstStyle>
          <a:p>
            <a:r>
              <a:rPr lang="fr-FR" dirty="0"/>
              <a:t>Espace réservé vidéo</a:t>
            </a:r>
          </a:p>
        </p:txBody>
      </p:sp>
      <p:sp>
        <p:nvSpPr>
          <p:cNvPr id="8" name="Arrondir un rectangle avec un coin du même côté 7"/>
          <p:cNvSpPr/>
          <p:nvPr userDrawn="1"/>
        </p:nvSpPr>
        <p:spPr>
          <a:xfrm>
            <a:off x="283991" y="4881036"/>
            <a:ext cx="630529" cy="259663"/>
          </a:xfrm>
          <a:prstGeom prst="round2SameRect">
            <a:avLst/>
          </a:prstGeom>
          <a:solidFill>
            <a:srgbClr val="DEDED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3E528-2AB2-6F4B-B997-1A22EE2585CE}" type="slidenum">
              <a:rPr kumimoji="0" lang="fr-FR" sz="1100" b="0" i="0" u="none" strike="noStrike" kern="0" cap="none" spc="0" normalizeH="0" baseline="0" noProof="0" smtClean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‹N°›</a:t>
            </a:fld>
            <a:endParaRPr kumimoji="0" lang="fr-FR" sz="1100" b="0" i="0" u="none" strike="noStrike" kern="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5651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us ss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847643"/>
            <a:ext cx="4108670" cy="7174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4C4C4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725777" y="847643"/>
            <a:ext cx="4133657" cy="7174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4C4C4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447435" y="1634321"/>
            <a:ext cx="4118601" cy="3044759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defRPr sz="2000">
                <a:solidFill>
                  <a:srgbClr val="4C4C4C"/>
                </a:solidFill>
              </a:defRPr>
            </a:lvl1pPr>
            <a:lvl2pPr marL="357188" indent="-174625" defTabSz="447675">
              <a:spcBef>
                <a:spcPts val="600"/>
              </a:spcBef>
              <a:buClr>
                <a:srgbClr val="E1001A"/>
              </a:buClr>
              <a:buSzPct val="70000"/>
              <a:buFont typeface="Wingdings" charset="2"/>
              <a:buChar char="§"/>
              <a:defRPr sz="1800">
                <a:solidFill>
                  <a:srgbClr val="4C4C4C"/>
                </a:solidFill>
              </a:defRPr>
            </a:lvl2pPr>
            <a:lvl3pPr marL="541338" indent="-179388">
              <a:spcBef>
                <a:spcPts val="600"/>
              </a:spcBef>
              <a:buClr>
                <a:schemeClr val="bg2"/>
              </a:buClr>
              <a:buSzPct val="70000"/>
              <a:buFont typeface="Wingdings" charset="2"/>
              <a:buChar char="ü"/>
              <a:defRPr sz="1800">
                <a:solidFill>
                  <a:srgbClr val="4C4C4C"/>
                </a:solidFill>
              </a:defRPr>
            </a:lvl3pPr>
            <a:lvl4pPr marL="541338" indent="-179388" defTabSz="539750">
              <a:spcBef>
                <a:spcPts val="600"/>
              </a:spcBef>
              <a:buClr>
                <a:schemeClr val="bg2"/>
              </a:buClr>
              <a:buSzPct val="70000"/>
              <a:buFont typeface="Wingdings" charset="2"/>
              <a:buChar char="ü"/>
              <a:defRPr sz="1800">
                <a:solidFill>
                  <a:srgbClr val="4C4C4C"/>
                </a:solidFill>
              </a:defRPr>
            </a:lvl4pPr>
            <a:lvl5pPr marL="541338" indent="-179388">
              <a:spcBef>
                <a:spcPts val="600"/>
              </a:spcBef>
              <a:buClr>
                <a:srgbClr val="E1001A"/>
              </a:buClr>
              <a:buSzPct val="70000"/>
              <a:buFont typeface="Wingdings" charset="2"/>
              <a:buChar char="ü"/>
              <a:defRPr sz="1800">
                <a:solidFill>
                  <a:srgbClr val="4C4C4C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texte 5"/>
          <p:cNvSpPr>
            <a:spLocks noGrp="1"/>
          </p:cNvSpPr>
          <p:nvPr>
            <p:ph type="body" sz="quarter" idx="11"/>
          </p:nvPr>
        </p:nvSpPr>
        <p:spPr>
          <a:xfrm>
            <a:off x="4725777" y="1628934"/>
            <a:ext cx="4142021" cy="3044759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defRPr sz="2000">
                <a:solidFill>
                  <a:srgbClr val="4C4C4C"/>
                </a:solidFill>
              </a:defRPr>
            </a:lvl1pPr>
            <a:lvl2pPr marL="357188" indent="-174625" defTabSz="447675">
              <a:spcBef>
                <a:spcPts val="600"/>
              </a:spcBef>
              <a:buClr>
                <a:srgbClr val="E1001A"/>
              </a:buClr>
              <a:buSzPct val="70000"/>
              <a:buFont typeface="Wingdings" charset="2"/>
              <a:buChar char="§"/>
              <a:defRPr sz="1800">
                <a:solidFill>
                  <a:srgbClr val="4C4C4C"/>
                </a:solidFill>
              </a:defRPr>
            </a:lvl2pPr>
            <a:lvl3pPr marL="541338" indent="-179388">
              <a:spcBef>
                <a:spcPts val="600"/>
              </a:spcBef>
              <a:buClr>
                <a:schemeClr val="bg2"/>
              </a:buClr>
              <a:buSzPct val="70000"/>
              <a:buFont typeface="Wingdings" charset="2"/>
              <a:buChar char="ü"/>
              <a:defRPr sz="1800">
                <a:solidFill>
                  <a:srgbClr val="4C4C4C"/>
                </a:solidFill>
              </a:defRPr>
            </a:lvl3pPr>
            <a:lvl4pPr marL="541338" indent="-179388" defTabSz="539750">
              <a:spcBef>
                <a:spcPts val="600"/>
              </a:spcBef>
              <a:buClr>
                <a:schemeClr val="bg2"/>
              </a:buClr>
              <a:buSzPct val="70000"/>
              <a:buFont typeface="Wingdings" charset="2"/>
              <a:buChar char="ü"/>
              <a:defRPr sz="1800">
                <a:solidFill>
                  <a:srgbClr val="4C4C4C"/>
                </a:solidFill>
              </a:defRPr>
            </a:lvl4pPr>
            <a:lvl5pPr marL="541338" indent="-179388">
              <a:spcBef>
                <a:spcPts val="600"/>
              </a:spcBef>
              <a:buClr>
                <a:srgbClr val="E1001A"/>
              </a:buClr>
              <a:buSzPct val="70000"/>
              <a:buFont typeface="Wingdings" charset="2"/>
              <a:buChar char="ü"/>
              <a:defRPr sz="1800">
                <a:solidFill>
                  <a:srgbClr val="4C4C4C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Arrondir un rectangle avec un coin du même côté 8"/>
          <p:cNvSpPr/>
          <p:nvPr userDrawn="1"/>
        </p:nvSpPr>
        <p:spPr>
          <a:xfrm>
            <a:off x="283991" y="4881036"/>
            <a:ext cx="630529" cy="259663"/>
          </a:xfrm>
          <a:prstGeom prst="round2SameRect">
            <a:avLst/>
          </a:prstGeom>
          <a:solidFill>
            <a:srgbClr val="DEDED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3E528-2AB2-6F4B-B997-1A22EE2585CE}" type="slidenum">
              <a:rPr kumimoji="0" lang="fr-FR" sz="1100" b="0" i="0" u="none" strike="noStrike" kern="0" cap="none" spc="0" normalizeH="0" baseline="0" noProof="0" smtClean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‹N°›</a:t>
            </a:fld>
            <a:endParaRPr kumimoji="0" lang="fr-FR" sz="1100" b="0" i="0" u="none" strike="noStrike" kern="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2910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video plein ec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pour une image  3"/>
          <p:cNvSpPr>
            <a:spLocks noGrp="1"/>
          </p:cNvSpPr>
          <p:nvPr>
            <p:ph type="pic" sz="quarter" idx="11" hasCustomPrompt="1"/>
          </p:nvPr>
        </p:nvSpPr>
        <p:spPr>
          <a:xfrm>
            <a:off x="1570949" y="830840"/>
            <a:ext cx="6048000" cy="43200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baseline="0">
                <a:solidFill>
                  <a:srgbClr val="E1001A"/>
                </a:solidFill>
              </a:defRPr>
            </a:lvl1pPr>
          </a:lstStyle>
          <a:p>
            <a:r>
              <a:rPr lang="fr-FR" dirty="0"/>
              <a:t>Espace réservé vidéo</a:t>
            </a:r>
          </a:p>
        </p:txBody>
      </p:sp>
      <p:sp>
        <p:nvSpPr>
          <p:cNvPr id="4" name="Arrondir un rectangle avec un coin du même côté 3"/>
          <p:cNvSpPr/>
          <p:nvPr userDrawn="1"/>
        </p:nvSpPr>
        <p:spPr>
          <a:xfrm>
            <a:off x="283991" y="4881036"/>
            <a:ext cx="630529" cy="259663"/>
          </a:xfrm>
          <a:prstGeom prst="round2SameRect">
            <a:avLst/>
          </a:prstGeom>
          <a:solidFill>
            <a:srgbClr val="DEDED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3E528-2AB2-6F4B-B997-1A22EE2585CE}" type="slidenum">
              <a:rPr kumimoji="0" lang="fr-FR" sz="1100" b="0" i="0" u="none" strike="noStrike" kern="0" cap="none" spc="0" normalizeH="0" baseline="0" noProof="0" smtClean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‹N°›</a:t>
            </a:fld>
            <a:endParaRPr kumimoji="0" lang="fr-FR" sz="1100" b="0" i="0" u="none" strike="noStrike" kern="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918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contenu plein écran ss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Arrondir un rectangle avec un coin du même côté 2"/>
          <p:cNvSpPr/>
          <p:nvPr userDrawn="1"/>
        </p:nvSpPr>
        <p:spPr>
          <a:xfrm>
            <a:off x="283991" y="4881036"/>
            <a:ext cx="630529" cy="259663"/>
          </a:xfrm>
          <a:prstGeom prst="round2SameRect">
            <a:avLst/>
          </a:prstGeom>
          <a:solidFill>
            <a:srgbClr val="DEDED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3E528-2AB2-6F4B-B997-1A22EE2585CE}" type="slidenum">
              <a:rPr kumimoji="0" lang="fr-FR" sz="1100" b="0" i="0" u="none" strike="noStrike" kern="0" cap="none" spc="0" normalizeH="0" baseline="0" noProof="0" smtClean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‹N°›</a:t>
            </a:fld>
            <a:endParaRPr kumimoji="0" lang="fr-FR" sz="1100" b="0" i="0" u="none" strike="noStrike" kern="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3611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à droite + video à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4636847" y="890960"/>
            <a:ext cx="4049953" cy="3535853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600"/>
              </a:spcBef>
              <a:defRPr sz="2000">
                <a:solidFill>
                  <a:srgbClr val="4C4C4C"/>
                </a:solidFill>
              </a:defRPr>
            </a:lvl1pPr>
            <a:lvl2pPr marL="357188" indent="-174625" defTabSz="447675">
              <a:spcBef>
                <a:spcPts val="600"/>
              </a:spcBef>
              <a:buClr>
                <a:srgbClr val="E1001A"/>
              </a:buClr>
              <a:buSzPct val="70000"/>
              <a:buFont typeface="Wingdings" charset="2"/>
              <a:buChar char="§"/>
              <a:defRPr sz="1800">
                <a:solidFill>
                  <a:srgbClr val="4C4C4C"/>
                </a:solidFill>
              </a:defRPr>
            </a:lvl2pPr>
            <a:lvl3pPr marL="541338" indent="-179388">
              <a:spcBef>
                <a:spcPts val="600"/>
              </a:spcBef>
              <a:buClr>
                <a:schemeClr val="bg2"/>
              </a:buClr>
              <a:buSzPct val="70000"/>
              <a:buFont typeface="Wingdings" charset="2"/>
              <a:buChar char="ü"/>
              <a:defRPr sz="1800">
                <a:solidFill>
                  <a:srgbClr val="4C4C4C"/>
                </a:solidFill>
              </a:defRPr>
            </a:lvl3pPr>
            <a:lvl4pPr marL="541338" indent="-179388" defTabSz="539750">
              <a:spcBef>
                <a:spcPts val="600"/>
              </a:spcBef>
              <a:buClr>
                <a:schemeClr val="bg2"/>
              </a:buClr>
              <a:buSzPct val="70000"/>
              <a:buFont typeface="Wingdings" charset="2"/>
              <a:buChar char="ü"/>
              <a:defRPr sz="1800">
                <a:solidFill>
                  <a:srgbClr val="4C4C4C"/>
                </a:solidFill>
              </a:defRPr>
            </a:lvl4pPr>
            <a:lvl5pPr marL="541338" indent="-179388">
              <a:spcBef>
                <a:spcPts val="600"/>
              </a:spcBef>
              <a:buClr>
                <a:srgbClr val="E1001A"/>
              </a:buClr>
              <a:buSzPct val="70000"/>
              <a:buFont typeface="Wingdings" charset="2"/>
              <a:buChar char="ü"/>
              <a:defRPr sz="1800">
                <a:solidFill>
                  <a:srgbClr val="4C4C4C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pour une image  3"/>
          <p:cNvSpPr>
            <a:spLocks noGrp="1"/>
          </p:cNvSpPr>
          <p:nvPr>
            <p:ph type="pic" sz="quarter" idx="11" hasCustomPrompt="1"/>
          </p:nvPr>
        </p:nvSpPr>
        <p:spPr>
          <a:xfrm>
            <a:off x="457198" y="1277385"/>
            <a:ext cx="3960000" cy="22608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baseline="0">
                <a:solidFill>
                  <a:srgbClr val="E1001A"/>
                </a:solidFill>
              </a:defRPr>
            </a:lvl1pPr>
          </a:lstStyle>
          <a:p>
            <a:r>
              <a:rPr lang="fr-FR" dirty="0"/>
              <a:t>Espace réservé vidéo</a:t>
            </a:r>
          </a:p>
        </p:txBody>
      </p:sp>
      <p:sp>
        <p:nvSpPr>
          <p:cNvPr id="6" name="Arrondir un rectangle avec un coin du même côté 5"/>
          <p:cNvSpPr/>
          <p:nvPr userDrawn="1"/>
        </p:nvSpPr>
        <p:spPr>
          <a:xfrm>
            <a:off x="283991" y="4881036"/>
            <a:ext cx="630529" cy="259663"/>
          </a:xfrm>
          <a:prstGeom prst="round2SameRect">
            <a:avLst/>
          </a:prstGeom>
          <a:solidFill>
            <a:srgbClr val="DEDED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3E528-2AB2-6F4B-B997-1A22EE2585CE}" type="slidenum">
              <a:rPr kumimoji="0" lang="fr-FR" sz="1100" b="0" i="0" u="none" strike="noStrike" kern="0" cap="none" spc="0" normalizeH="0" baseline="0" noProof="0" smtClean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‹N°›</a:t>
            </a:fld>
            <a:endParaRPr kumimoji="0" lang="fr-FR" sz="1100" b="0" i="0" u="none" strike="noStrike" kern="0" cap="none" spc="0" normalizeH="0" baseline="0" noProof="0" dirty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3671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199" y="136073"/>
            <a:ext cx="8410599" cy="5943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4008093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2" r:id="rId3"/>
    <p:sldLayoutId id="2147483650" r:id="rId4"/>
    <p:sldLayoutId id="2147483652" r:id="rId5"/>
    <p:sldLayoutId id="2147483653" r:id="rId6"/>
    <p:sldLayoutId id="2147483660" r:id="rId7"/>
    <p:sldLayoutId id="2147483661" r:id="rId8"/>
    <p:sldLayoutId id="2147483658" r:id="rId9"/>
    <p:sldLayoutId id="2147483659" r:id="rId10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lang="fr-FR" sz="2800" b="1" kern="1200" dirty="0">
          <a:solidFill>
            <a:srgbClr val="E1001A"/>
          </a:solidFill>
          <a:latin typeface="Arial"/>
          <a:ea typeface="+mj-ea"/>
          <a:cs typeface="Arial"/>
        </a:defRPr>
      </a:lvl1pPr>
    </p:titleStyle>
    <p:bodyStyle>
      <a:lvl1pPr marL="180975" indent="-180975" algn="l" defTabSz="457200" rtl="0" eaLnBrk="1" latinLnBrk="0" hangingPunct="1">
        <a:spcBef>
          <a:spcPct val="20000"/>
        </a:spcBef>
        <a:buClr>
          <a:srgbClr val="D3001C"/>
        </a:buClr>
        <a:buFont typeface="Arial"/>
        <a:buChar char="•"/>
        <a:defRPr lang="fr-FR" sz="1800" kern="0" dirty="0" smtClean="0">
          <a:solidFill>
            <a:srgbClr val="606060"/>
          </a:solidFill>
          <a:latin typeface="Arial"/>
          <a:ea typeface="ＭＳ Ｐゴシック" pitchFamily="23" charset="-128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lang="fr-FR" sz="2800" kern="0" dirty="0" smtClean="0">
          <a:solidFill>
            <a:srgbClr val="606060"/>
          </a:solidFill>
          <a:latin typeface="+mn-lt"/>
          <a:ea typeface="ＭＳ Ｐゴシック" pitchFamily="23" charset="-128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46088" indent="-228600" algn="l" defTabSz="457200" rtl="0" eaLnBrk="1" latinLnBrk="0" hangingPunct="1">
        <a:spcBef>
          <a:spcPct val="20000"/>
        </a:spcBef>
        <a:buClr>
          <a:srgbClr val="D3001C"/>
        </a:buClr>
        <a:buFont typeface="Arial"/>
        <a:buChar char="»"/>
        <a:tabLst/>
        <a:defRPr lang="fr-FR" sz="1600" kern="0" baseline="0" dirty="0" smtClean="0">
          <a:solidFill>
            <a:srgbClr val="606060"/>
          </a:solidFill>
          <a:latin typeface="Arial"/>
          <a:ea typeface="ＭＳ Ｐゴシック" pitchFamily="23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C021TV-I4-S1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100" y="686583"/>
            <a:ext cx="3983277" cy="398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27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3567211" y="1465118"/>
            <a:ext cx="2531463" cy="2114845"/>
            <a:chOff x="3286646" y="1476898"/>
            <a:chExt cx="2531463" cy="2114845"/>
          </a:xfrm>
        </p:grpSpPr>
        <p:cxnSp>
          <p:nvCxnSpPr>
            <p:cNvPr id="6" name="Connecteur droit avec flèche 5"/>
            <p:cNvCxnSpPr/>
            <p:nvPr/>
          </p:nvCxnSpPr>
          <p:spPr>
            <a:xfrm flipV="1">
              <a:off x="4810980" y="1476898"/>
              <a:ext cx="731412" cy="1589810"/>
            </a:xfrm>
            <a:prstGeom prst="straightConnector1">
              <a:avLst/>
            </a:prstGeom>
            <a:ln w="127000">
              <a:solidFill>
                <a:schemeClr val="bg2"/>
              </a:solidFill>
              <a:round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/>
            <p:cNvSpPr txBox="1"/>
            <p:nvPr/>
          </p:nvSpPr>
          <p:spPr>
            <a:xfrm>
              <a:off x="3286646" y="2945412"/>
              <a:ext cx="2531463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/>
                <a:t>Keyboard and mouse</a:t>
              </a:r>
            </a:p>
            <a:p>
              <a:pPr algn="ctr"/>
              <a:r>
                <a:rPr lang="fr-FR" b="1" dirty="0"/>
                <a:t>(</a:t>
              </a:r>
              <a:r>
                <a:rPr lang="fr-FR" b="1" dirty="0" err="1"/>
                <a:t>old</a:t>
              </a:r>
              <a:r>
                <a:rPr lang="fr-FR" b="1" dirty="0"/>
                <a:t> </a:t>
              </a:r>
              <a:r>
                <a:rPr lang="fr-FR" b="1" dirty="0" err="1"/>
                <a:t>models</a:t>
              </a:r>
              <a:r>
                <a:rPr lang="fr-FR" b="1" dirty="0"/>
                <a:t>)</a:t>
              </a: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5822957" y="2772043"/>
            <a:ext cx="2022179" cy="1637018"/>
            <a:chOff x="7200906" y="521921"/>
            <a:chExt cx="2022179" cy="1637018"/>
          </a:xfrm>
        </p:grpSpPr>
        <p:cxnSp>
          <p:nvCxnSpPr>
            <p:cNvPr id="12" name="Connecteur droit avec flèche 11"/>
            <p:cNvCxnSpPr/>
            <p:nvPr/>
          </p:nvCxnSpPr>
          <p:spPr>
            <a:xfrm flipV="1">
              <a:off x="8183994" y="521921"/>
              <a:ext cx="1039091" cy="1373930"/>
            </a:xfrm>
            <a:prstGeom prst="straightConnector1">
              <a:avLst/>
            </a:prstGeom>
            <a:ln w="127000">
              <a:solidFill>
                <a:schemeClr val="bg2"/>
              </a:solidFill>
              <a:round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>
            <a:xfrm>
              <a:off x="7200906" y="1789607"/>
              <a:ext cx="159114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b="1" dirty="0" err="1"/>
                <a:t>Video</a:t>
              </a:r>
              <a:r>
                <a:rPr lang="fr-FR" b="1" dirty="0"/>
                <a:t> output</a:t>
              </a: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31898" y="1613941"/>
            <a:ext cx="1095173" cy="1977761"/>
            <a:chOff x="5659729" y="329228"/>
            <a:chExt cx="1095173" cy="1977761"/>
          </a:xfrm>
        </p:grpSpPr>
        <p:cxnSp>
          <p:nvCxnSpPr>
            <p:cNvPr id="22" name="Connecteur droit avec flèche 21"/>
            <p:cNvCxnSpPr/>
            <p:nvPr/>
          </p:nvCxnSpPr>
          <p:spPr>
            <a:xfrm flipV="1">
              <a:off x="6207314" y="329228"/>
              <a:ext cx="137490" cy="1440986"/>
            </a:xfrm>
            <a:prstGeom prst="straightConnector1">
              <a:avLst/>
            </a:prstGeom>
            <a:ln w="127000">
              <a:solidFill>
                <a:schemeClr val="bg2"/>
              </a:solidFill>
              <a:round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/>
            <p:cNvSpPr txBox="1"/>
            <p:nvPr/>
          </p:nvSpPr>
          <p:spPr>
            <a:xfrm>
              <a:off x="5659729" y="1660658"/>
              <a:ext cx="1095173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/>
                <a:t>Network</a:t>
              </a:r>
            </a:p>
            <a:p>
              <a:pPr algn="ctr"/>
              <a:r>
                <a:rPr lang="fr-FR" b="1" dirty="0"/>
                <a:t>(RJ45)</a:t>
              </a:r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904009" y="967303"/>
            <a:ext cx="1472048" cy="2174072"/>
            <a:chOff x="904009" y="967303"/>
            <a:chExt cx="1472048" cy="2174072"/>
          </a:xfrm>
        </p:grpSpPr>
        <p:cxnSp>
          <p:nvCxnSpPr>
            <p:cNvPr id="26" name="Connecteur droit avec flèche 25"/>
            <p:cNvCxnSpPr/>
            <p:nvPr/>
          </p:nvCxnSpPr>
          <p:spPr>
            <a:xfrm flipH="1" flipV="1">
              <a:off x="1693719" y="1298865"/>
              <a:ext cx="332476" cy="1548244"/>
            </a:xfrm>
            <a:prstGeom prst="straightConnector1">
              <a:avLst/>
            </a:prstGeom>
            <a:ln w="127000">
              <a:solidFill>
                <a:schemeClr val="bg2"/>
              </a:solidFill>
              <a:round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/>
            <p:nvPr/>
          </p:nvCxnSpPr>
          <p:spPr>
            <a:xfrm flipH="1" flipV="1">
              <a:off x="904009" y="967303"/>
              <a:ext cx="1122186" cy="1978068"/>
            </a:xfrm>
            <a:prstGeom prst="straightConnector1">
              <a:avLst/>
            </a:prstGeom>
            <a:ln w="127000">
              <a:solidFill>
                <a:schemeClr val="bg2"/>
              </a:solidFill>
              <a:round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/>
            <p:nvPr/>
          </p:nvSpPr>
          <p:spPr>
            <a:xfrm>
              <a:off x="1704078" y="2772043"/>
              <a:ext cx="67197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USB</a:t>
              </a:r>
            </a:p>
          </p:txBody>
        </p:sp>
      </p:grpSp>
      <p:grpSp>
        <p:nvGrpSpPr>
          <p:cNvPr id="52" name="Groupe 51"/>
          <p:cNvGrpSpPr/>
          <p:nvPr/>
        </p:nvGrpSpPr>
        <p:grpSpPr>
          <a:xfrm>
            <a:off x="567425" y="820883"/>
            <a:ext cx="4083169" cy="3562015"/>
            <a:chOff x="567425" y="820883"/>
            <a:chExt cx="4083169" cy="3562015"/>
          </a:xfrm>
        </p:grpSpPr>
        <p:cxnSp>
          <p:nvCxnSpPr>
            <p:cNvPr id="43" name="Connecteur droit avec flèche 42"/>
            <p:cNvCxnSpPr/>
            <p:nvPr/>
          </p:nvCxnSpPr>
          <p:spPr>
            <a:xfrm flipV="1">
              <a:off x="2643007" y="820883"/>
              <a:ext cx="152400" cy="3403512"/>
            </a:xfrm>
            <a:prstGeom prst="straightConnector1">
              <a:avLst/>
            </a:prstGeom>
            <a:ln w="127000">
              <a:solidFill>
                <a:schemeClr val="bg2"/>
              </a:solidFill>
              <a:round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/>
            <p:nvPr/>
          </p:nvCxnSpPr>
          <p:spPr>
            <a:xfrm flipV="1">
              <a:off x="2643007" y="1735283"/>
              <a:ext cx="731411" cy="2489112"/>
            </a:xfrm>
            <a:prstGeom prst="straightConnector1">
              <a:avLst/>
            </a:prstGeom>
            <a:ln w="127000">
              <a:solidFill>
                <a:schemeClr val="bg2"/>
              </a:solidFill>
              <a:round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ZoneTexte 40"/>
            <p:cNvSpPr txBox="1"/>
            <p:nvPr/>
          </p:nvSpPr>
          <p:spPr>
            <a:xfrm>
              <a:off x="567425" y="4013566"/>
              <a:ext cx="408316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 err="1"/>
                <a:t>Parallel</a:t>
              </a:r>
              <a:r>
                <a:rPr lang="fr-FR" b="1" dirty="0"/>
                <a:t> and serial ports (</a:t>
              </a:r>
              <a:r>
                <a:rPr lang="fr-FR" b="1" dirty="0" err="1"/>
                <a:t>obsolete</a:t>
              </a:r>
              <a:r>
                <a:rPr lang="fr-FR" b="1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379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A smartphone </a:t>
            </a:r>
            <a:r>
              <a:rPr lang="fr-FR" dirty="0" err="1"/>
              <a:t>is</a:t>
            </a:r>
            <a:r>
              <a:rPr lang="fr-FR" dirty="0"/>
              <a:t> a computer</a:t>
            </a:r>
            <a:br>
              <a:rPr lang="fr-FR" dirty="0"/>
            </a:br>
            <a:r>
              <a:rPr lang="fr-FR" dirty="0" err="1"/>
              <a:t>with</a:t>
            </a:r>
            <a:r>
              <a:rPr lang="fr-FR" dirty="0"/>
              <a:t> a lot of </a:t>
            </a:r>
            <a:r>
              <a:rPr lang="fr-FR" dirty="0" err="1"/>
              <a:t>integrated</a:t>
            </a:r>
            <a:r>
              <a:rPr lang="fr-FR" dirty="0"/>
              <a:t> </a:t>
            </a:r>
            <a:r>
              <a:rPr lang="fr-FR" dirty="0" err="1"/>
              <a:t>peripherals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91450" y="1306673"/>
            <a:ext cx="1780541" cy="3273489"/>
          </a:xfrm>
          <a:prstGeom prst="rect">
            <a:avLst/>
          </a:prstGeom>
        </p:spPr>
      </p:pic>
      <p:grpSp>
        <p:nvGrpSpPr>
          <p:cNvPr id="30" name="Groupe 29"/>
          <p:cNvGrpSpPr/>
          <p:nvPr/>
        </p:nvGrpSpPr>
        <p:grpSpPr>
          <a:xfrm>
            <a:off x="5254786" y="4319155"/>
            <a:ext cx="3561608" cy="630339"/>
            <a:chOff x="5254786" y="4319155"/>
            <a:chExt cx="3561608" cy="630339"/>
          </a:xfrm>
        </p:grpSpPr>
        <p:cxnSp>
          <p:nvCxnSpPr>
            <p:cNvPr id="9" name="Connecteur droit avec flèche 8"/>
            <p:cNvCxnSpPr/>
            <p:nvPr/>
          </p:nvCxnSpPr>
          <p:spPr>
            <a:xfrm flipH="1" flipV="1">
              <a:off x="5254786" y="4319155"/>
              <a:ext cx="1312274" cy="377536"/>
            </a:xfrm>
            <a:prstGeom prst="straightConnector1">
              <a:avLst/>
            </a:prstGeom>
            <a:ln w="127000">
              <a:solidFill>
                <a:schemeClr val="bg2"/>
              </a:solidFill>
              <a:round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6567060" y="4580162"/>
              <a:ext cx="2249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/>
                <a:t>Reduced</a:t>
              </a:r>
              <a:r>
                <a:rPr lang="fr-FR" b="1" dirty="0"/>
                <a:t> keyboard</a:t>
              </a:r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2533408" y="1517075"/>
            <a:ext cx="2417865" cy="1002287"/>
            <a:chOff x="2533408" y="1517075"/>
            <a:chExt cx="2417865" cy="1002287"/>
          </a:xfrm>
        </p:grpSpPr>
        <p:cxnSp>
          <p:nvCxnSpPr>
            <p:cNvPr id="14" name="Connecteur droit avec flèche 13"/>
            <p:cNvCxnSpPr/>
            <p:nvPr/>
          </p:nvCxnSpPr>
          <p:spPr>
            <a:xfrm flipV="1">
              <a:off x="3886200" y="1517075"/>
              <a:ext cx="1065073" cy="779316"/>
            </a:xfrm>
            <a:prstGeom prst="straightConnector1">
              <a:avLst/>
            </a:prstGeom>
            <a:ln w="127000">
              <a:solidFill>
                <a:schemeClr val="bg2"/>
              </a:solidFill>
              <a:round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2533408" y="2150030"/>
              <a:ext cx="2056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/>
                <a:t>Proximity</a:t>
              </a:r>
              <a:r>
                <a:rPr lang="fr-FR" b="1" dirty="0"/>
                <a:t> </a:t>
              </a:r>
              <a:r>
                <a:rPr lang="fr-FR" b="1" dirty="0" err="1"/>
                <a:t>sensor</a:t>
              </a:r>
              <a:endParaRPr lang="fr-FR" b="1" dirty="0"/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5372105" y="1517075"/>
            <a:ext cx="3513877" cy="457198"/>
            <a:chOff x="5372105" y="1517075"/>
            <a:chExt cx="3513877" cy="457198"/>
          </a:xfrm>
        </p:grpSpPr>
        <p:cxnSp>
          <p:nvCxnSpPr>
            <p:cNvPr id="16" name="Connecteur droit avec flèche 15"/>
            <p:cNvCxnSpPr/>
            <p:nvPr/>
          </p:nvCxnSpPr>
          <p:spPr>
            <a:xfrm flipH="1" flipV="1">
              <a:off x="5372105" y="1517075"/>
              <a:ext cx="1828800" cy="228598"/>
            </a:xfrm>
            <a:prstGeom prst="straightConnector1">
              <a:avLst/>
            </a:prstGeom>
            <a:ln w="127000">
              <a:solidFill>
                <a:schemeClr val="bg2"/>
              </a:solidFill>
              <a:round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7200905" y="1604941"/>
              <a:ext cx="1685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/>
                <a:t>Loud</a:t>
              </a:r>
              <a:r>
                <a:rPr lang="fr-FR" b="1" dirty="0"/>
                <a:t> speaker</a:t>
              </a:r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5550714" y="2784693"/>
            <a:ext cx="3035819" cy="369332"/>
            <a:chOff x="5550714" y="2784693"/>
            <a:chExt cx="3035819" cy="369332"/>
          </a:xfrm>
        </p:grpSpPr>
        <p:cxnSp>
          <p:nvCxnSpPr>
            <p:cNvPr id="7" name="Connecteur droit avec flèche 6"/>
            <p:cNvCxnSpPr/>
            <p:nvPr/>
          </p:nvCxnSpPr>
          <p:spPr>
            <a:xfrm flipH="1">
              <a:off x="5550714" y="2943417"/>
              <a:ext cx="1431982" cy="0"/>
            </a:xfrm>
            <a:prstGeom prst="straightConnector1">
              <a:avLst/>
            </a:prstGeom>
            <a:ln w="127000">
              <a:solidFill>
                <a:schemeClr val="bg2"/>
              </a:solidFill>
              <a:round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6982696" y="2784693"/>
              <a:ext cx="1603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/>
                <a:t>Touchscreen</a:t>
              </a:r>
              <a:endParaRPr lang="fr-FR" b="1" dirty="0"/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1905514" y="1122007"/>
            <a:ext cx="2624928" cy="369332"/>
            <a:chOff x="1905514" y="1122007"/>
            <a:chExt cx="2624928" cy="369332"/>
          </a:xfrm>
        </p:grpSpPr>
        <p:cxnSp>
          <p:nvCxnSpPr>
            <p:cNvPr id="11" name="Connecteur droit avec flèche 10"/>
            <p:cNvCxnSpPr/>
            <p:nvPr/>
          </p:nvCxnSpPr>
          <p:spPr>
            <a:xfrm>
              <a:off x="2936565" y="1306673"/>
              <a:ext cx="1593877" cy="184666"/>
            </a:xfrm>
            <a:prstGeom prst="straightConnector1">
              <a:avLst/>
            </a:prstGeom>
            <a:ln w="127000">
              <a:solidFill>
                <a:schemeClr val="bg2"/>
              </a:solidFill>
              <a:round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/>
            <p:cNvSpPr txBox="1"/>
            <p:nvPr/>
          </p:nvSpPr>
          <p:spPr>
            <a:xfrm>
              <a:off x="1905514" y="1122007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Camera</a:t>
              </a:r>
            </a:p>
          </p:txBody>
        </p:sp>
      </p:grpSp>
      <p:sp>
        <p:nvSpPr>
          <p:cNvPr id="24" name="ZoneTexte 23"/>
          <p:cNvSpPr txBox="1"/>
          <p:nvPr/>
        </p:nvSpPr>
        <p:spPr>
          <a:xfrm>
            <a:off x="436417" y="3531124"/>
            <a:ext cx="4185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And </a:t>
            </a:r>
            <a:r>
              <a:rPr lang="fr-FR" b="1" dirty="0" err="1"/>
              <a:t>also</a:t>
            </a:r>
            <a:br>
              <a:rPr lang="fr-FR" b="1" dirty="0"/>
            </a:br>
            <a:r>
              <a:rPr lang="fr-FR" b="1" dirty="0"/>
              <a:t>Gyroscope, </a:t>
            </a:r>
            <a:r>
              <a:rPr lang="fr-FR" b="1" dirty="0" err="1"/>
              <a:t>Accelerometer</a:t>
            </a:r>
            <a:r>
              <a:rPr lang="fr-FR" b="1" dirty="0"/>
              <a:t>,</a:t>
            </a:r>
          </a:p>
          <a:p>
            <a:r>
              <a:rPr lang="fr-FR" b="1" dirty="0"/>
              <a:t>Microphone, </a:t>
            </a:r>
            <a:r>
              <a:rPr lang="fr-FR" b="1" dirty="0" err="1"/>
              <a:t>Antennas</a:t>
            </a:r>
            <a:r>
              <a:rPr lang="fr-FR" b="1" dirty="0"/>
              <a:t>, </a:t>
            </a:r>
            <a:r>
              <a:rPr lang="fr-FR" b="1" dirty="0" err="1"/>
              <a:t>Vibrator</a:t>
            </a:r>
            <a:r>
              <a:rPr lang="fr-FR" b="1" dirty="0"/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369000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To </a:t>
            </a:r>
            <a:r>
              <a:rPr lang="fr-FR" dirty="0" err="1"/>
              <a:t>summarize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The processor </a:t>
            </a:r>
            <a:r>
              <a:rPr lang="fr-FR" dirty="0" err="1"/>
              <a:t>does</a:t>
            </a:r>
            <a:r>
              <a:rPr lang="fr-FR" dirty="0"/>
              <a:t> the </a:t>
            </a:r>
            <a:r>
              <a:rPr lang="fr-FR" dirty="0" err="1"/>
              <a:t>processings</a:t>
            </a:r>
            <a:r>
              <a:rPr lang="fr-FR" dirty="0"/>
              <a:t>.</a:t>
            </a:r>
          </a:p>
          <a:p>
            <a:r>
              <a:rPr lang="fr-FR" dirty="0"/>
              <a:t>By </a:t>
            </a:r>
            <a:r>
              <a:rPr lang="fr-FR" dirty="0" err="1"/>
              <a:t>using</a:t>
            </a:r>
            <a:r>
              <a:rPr lang="fr-FR" dirty="0"/>
              <a:t> data </a:t>
            </a:r>
            <a:r>
              <a:rPr lang="fr-FR" dirty="0" err="1"/>
              <a:t>stored</a:t>
            </a:r>
            <a:r>
              <a:rPr lang="fr-FR" dirty="0"/>
              <a:t> on the memory.</a:t>
            </a:r>
          </a:p>
          <a:p>
            <a:r>
              <a:rPr lang="fr-FR" dirty="0"/>
              <a:t>This data can come </a:t>
            </a:r>
            <a:r>
              <a:rPr lang="fr-FR" dirty="0" err="1"/>
              <a:t>from</a:t>
            </a:r>
            <a:r>
              <a:rPr lang="fr-FR" dirty="0"/>
              <a:t> the hard drive</a:t>
            </a:r>
            <a:br>
              <a:rPr lang="fr-FR" dirty="0"/>
            </a:br>
            <a:r>
              <a:rPr lang="fr-FR" dirty="0"/>
              <a:t>or one of the </a:t>
            </a:r>
            <a:r>
              <a:rPr lang="fr-FR" dirty="0" err="1"/>
              <a:t>many</a:t>
            </a:r>
            <a:r>
              <a:rPr lang="fr-FR" dirty="0"/>
              <a:t> input </a:t>
            </a:r>
            <a:r>
              <a:rPr lang="fr-FR" dirty="0" err="1"/>
              <a:t>peripherals</a:t>
            </a:r>
            <a:r>
              <a:rPr lang="fr-FR" dirty="0"/>
              <a:t>.</a:t>
            </a:r>
          </a:p>
          <a:p>
            <a:r>
              <a:rPr lang="fr-FR" dirty="0"/>
              <a:t>The </a:t>
            </a:r>
            <a:r>
              <a:rPr lang="fr-FR" dirty="0" err="1"/>
              <a:t>resulting</a:t>
            </a:r>
            <a:r>
              <a:rPr lang="fr-FR" dirty="0"/>
              <a:t> data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stored</a:t>
            </a:r>
            <a:r>
              <a:rPr lang="fr-FR" dirty="0"/>
              <a:t> on the hard drive</a:t>
            </a:r>
            <a:br>
              <a:rPr lang="fr-FR" dirty="0"/>
            </a:br>
            <a:r>
              <a:rPr lang="fr-FR" dirty="0"/>
              <a:t>or go </a:t>
            </a:r>
            <a:r>
              <a:rPr lang="fr-FR" dirty="0" err="1"/>
              <a:t>through</a:t>
            </a:r>
            <a:r>
              <a:rPr lang="fr-FR" dirty="0"/>
              <a:t> one of the </a:t>
            </a:r>
            <a:r>
              <a:rPr lang="fr-FR" dirty="0" err="1"/>
              <a:t>many</a:t>
            </a:r>
            <a:r>
              <a:rPr lang="fr-FR" dirty="0"/>
              <a:t> output </a:t>
            </a:r>
            <a:r>
              <a:rPr lang="fr-FR" dirty="0" err="1"/>
              <a:t>peripherals</a:t>
            </a:r>
            <a:r>
              <a:rPr lang="fr-FR" dirty="0"/>
              <a:t>.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2232542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I</a:t>
            </a:r>
            <a:r>
              <a:rPr lang="fr-FR" b="0" dirty="0"/>
              <a:t>CN</a:t>
            </a:r>
            <a:r>
              <a:rPr lang="fr-FR" dirty="0"/>
              <a:t> : 4. Computer architecture and networks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sp>
        <p:nvSpPr>
          <p:cNvPr id="6" name="Espace réservé du contenu 7"/>
          <p:cNvSpPr>
            <a:spLocks noGrp="1"/>
          </p:cNvSpPr>
          <p:nvPr>
            <p:ph type="body" sz="quarter" idx="10"/>
          </p:nvPr>
        </p:nvSpPr>
        <p:spPr>
          <a:xfrm>
            <a:off x="4169626" y="914313"/>
            <a:ext cx="4974373" cy="3860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fr-FR" sz="2200" b="1" dirty="0">
              <a:solidFill>
                <a:schemeClr val="bg2"/>
              </a:solidFill>
            </a:endParaRPr>
          </a:p>
          <a:p>
            <a:pPr>
              <a:lnSpc>
                <a:spcPct val="100000"/>
              </a:lnSpc>
              <a:buNone/>
            </a:pPr>
            <a:r>
              <a:rPr lang="fr-FR" sz="2200" b="1" dirty="0">
                <a:solidFill>
                  <a:schemeClr val="bg2"/>
                </a:solidFill>
              </a:rPr>
              <a:t>1.</a:t>
            </a:r>
            <a:r>
              <a:rPr lang="fr-FR" sz="2200" dirty="0"/>
              <a:t> </a:t>
            </a:r>
            <a:r>
              <a:rPr lang="fr-FR" b="1" dirty="0"/>
              <a:t>Elementary components of computer</a:t>
            </a:r>
          </a:p>
          <a:p>
            <a:pPr>
              <a:buNone/>
            </a:pPr>
            <a:r>
              <a:rPr lang="fr-FR" sz="2200" b="1" dirty="0">
                <a:solidFill>
                  <a:schemeClr val="bg2"/>
                </a:solidFill>
              </a:rPr>
              <a:t>2.</a:t>
            </a:r>
            <a:r>
              <a:rPr lang="fr-FR" sz="2200" dirty="0"/>
              <a:t> </a:t>
            </a:r>
            <a:r>
              <a:rPr lang="fr-FR" dirty="0" err="1"/>
              <a:t>Execution</a:t>
            </a:r>
            <a:r>
              <a:rPr lang="fr-FR" dirty="0"/>
              <a:t> </a:t>
            </a:r>
            <a:r>
              <a:rPr lang="fr-FR" dirty="0" err="1"/>
              <a:t>principles</a:t>
            </a:r>
            <a:r>
              <a:rPr lang="fr-FR" dirty="0"/>
              <a:t> of a program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2200" b="1" dirty="0">
                <a:solidFill>
                  <a:schemeClr val="bg2"/>
                </a:solidFill>
              </a:rPr>
              <a:t>3.</a:t>
            </a:r>
            <a:r>
              <a:rPr lang="fr-FR" sz="2200" dirty="0"/>
              <a:t> </a:t>
            </a:r>
            <a:r>
              <a:rPr lang="fr-FR" sz="2200" dirty="0">
                <a:solidFill>
                  <a:srgbClr val="4C4C4C"/>
                </a:solidFill>
              </a:rPr>
              <a:t>Information transmission </a:t>
            </a:r>
            <a:r>
              <a:rPr lang="fr-FR" sz="2200" dirty="0" err="1">
                <a:solidFill>
                  <a:srgbClr val="4C4C4C"/>
                </a:solidFill>
              </a:rPr>
              <a:t>principles</a:t>
            </a:r>
            <a:endParaRPr lang="fr-FR" sz="2200" dirty="0">
              <a:solidFill>
                <a:srgbClr val="4C4C4C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2200" b="1" dirty="0">
                <a:solidFill>
                  <a:schemeClr val="bg2"/>
                </a:solidFill>
              </a:rPr>
              <a:t>4.</a:t>
            </a:r>
            <a:r>
              <a:rPr lang="fr-FR" sz="2200" dirty="0"/>
              <a:t> </a:t>
            </a:r>
            <a:r>
              <a:rPr lang="fr-FR" dirty="0"/>
              <a:t>Network </a:t>
            </a:r>
            <a:r>
              <a:rPr lang="fr-FR" dirty="0" err="1"/>
              <a:t>structuring</a:t>
            </a:r>
            <a:endParaRPr lang="fr-FR" sz="22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fr-FR" sz="2200" dirty="0"/>
          </a:p>
        </p:txBody>
      </p:sp>
      <p:sp>
        <p:nvSpPr>
          <p:cNvPr id="4" name="Espace réservé pour une image  1"/>
          <p:cNvSpPr>
            <a:spLocks noGrp="1" noChangeAspect="1"/>
          </p:cNvSpPr>
          <p:nvPr>
            <p:ph type="pic" sz="quarter" idx="11"/>
          </p:nvPr>
        </p:nvSpPr>
        <p:spPr>
          <a:xfrm>
            <a:off x="51387" y="1228123"/>
            <a:ext cx="3818599" cy="2700000"/>
          </a:xfrm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2667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500045" y="2973634"/>
            <a:ext cx="3060613" cy="530342"/>
            <a:chOff x="7200905" y="1397662"/>
            <a:chExt cx="3060613" cy="530342"/>
          </a:xfrm>
        </p:grpSpPr>
        <p:cxnSp>
          <p:nvCxnSpPr>
            <p:cNvPr id="7" name="Connecteur droit avec flèche 6"/>
            <p:cNvCxnSpPr>
              <a:stCxn id="8" idx="3"/>
            </p:cNvCxnSpPr>
            <p:nvPr/>
          </p:nvCxnSpPr>
          <p:spPr>
            <a:xfrm flipV="1">
              <a:off x="8514085" y="1397662"/>
              <a:ext cx="1747433" cy="345676"/>
            </a:xfrm>
            <a:prstGeom prst="straightConnector1">
              <a:avLst/>
            </a:prstGeom>
            <a:ln w="127000">
              <a:solidFill>
                <a:schemeClr val="bg2"/>
              </a:solidFill>
              <a:round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7200905" y="1558672"/>
              <a:ext cx="131318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Processor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2186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Processing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 by the processor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It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heart</a:t>
            </a:r>
            <a:r>
              <a:rPr lang="fr-FR" dirty="0"/>
              <a:t> of the computer, the smartphone,</a:t>
            </a:r>
            <a:br>
              <a:rPr lang="fr-FR" dirty="0"/>
            </a:br>
            <a:r>
              <a:rPr lang="fr-FR" dirty="0"/>
              <a:t>of the </a:t>
            </a:r>
            <a:r>
              <a:rPr lang="fr-FR" dirty="0" err="1"/>
              <a:t>connected</a:t>
            </a:r>
            <a:r>
              <a:rPr lang="fr-FR" dirty="0"/>
              <a:t> TV, …</a:t>
            </a:r>
          </a:p>
          <a:p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r>
              <a:rPr lang="fr-FR" dirty="0"/>
              <a:t>Data </a:t>
            </a:r>
            <a:r>
              <a:rPr lang="fr-FR" dirty="0" err="1"/>
              <a:t>reading</a:t>
            </a:r>
            <a:r>
              <a:rPr lang="fr-FR" dirty="0"/>
              <a:t> and </a:t>
            </a:r>
            <a:r>
              <a:rPr lang="fr-FR" dirty="0" err="1"/>
              <a:t>writing</a:t>
            </a:r>
            <a:endParaRPr lang="fr-FR" dirty="0"/>
          </a:p>
          <a:p>
            <a:pPr lvl="1"/>
            <a:r>
              <a:rPr lang="fr-FR" dirty="0"/>
              <a:t>Operations on bits</a:t>
            </a:r>
          </a:p>
          <a:p>
            <a:pPr lvl="2"/>
            <a:r>
              <a:rPr lang="fr-FR" dirty="0"/>
              <a:t>Addition, multiplication, </a:t>
            </a:r>
            <a:r>
              <a:rPr lang="fr-FR" dirty="0" err="1"/>
              <a:t>comparisons</a:t>
            </a:r>
            <a:r>
              <a:rPr lang="fr-FR" dirty="0"/>
              <a:t>, …</a:t>
            </a:r>
          </a:p>
          <a:p>
            <a:endParaRPr lang="fr-FR" dirty="0"/>
          </a:p>
          <a:p>
            <a:r>
              <a:rPr lang="fr-FR" dirty="0" err="1"/>
              <a:t>Several</a:t>
            </a:r>
            <a:r>
              <a:rPr lang="fr-FR" dirty="0"/>
              <a:t> billion </a:t>
            </a:r>
            <a:r>
              <a:rPr lang="fr-FR" dirty="0" err="1"/>
              <a:t>operations</a:t>
            </a:r>
            <a:r>
              <a:rPr lang="fr-FR" dirty="0"/>
              <a:t> per second</a:t>
            </a:r>
          </a:p>
          <a:p>
            <a:pPr lvl="1"/>
            <a:r>
              <a:rPr lang="fr-FR" dirty="0"/>
              <a:t>But simple </a:t>
            </a:r>
            <a:r>
              <a:rPr lang="fr-FR" dirty="0" err="1"/>
              <a:t>operations</a:t>
            </a:r>
            <a:r>
              <a:rPr lang="fr-FR" dirty="0"/>
              <a:t>, no intelligence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6" name="Rectangle à coins arrondis 5"/>
          <p:cNvSpPr/>
          <p:nvPr/>
        </p:nvSpPr>
        <p:spPr>
          <a:xfrm>
            <a:off x="1209377" y="1691149"/>
            <a:ext cx="4041049" cy="884230"/>
          </a:xfrm>
          <a:prstGeom prst="roundRect">
            <a:avLst/>
          </a:prstGeom>
          <a:solidFill>
            <a:srgbClr val="FFFFFF"/>
          </a:solidFill>
          <a:ln w="28575" cmpd="sng">
            <a:solidFill>
              <a:srgbClr val="E1001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4C4C4C"/>
                </a:solidFill>
              </a:rPr>
              <a:t>All </a:t>
            </a:r>
            <a:r>
              <a:rPr lang="fr-FR" sz="2000" b="1" dirty="0" err="1">
                <a:solidFill>
                  <a:srgbClr val="4C4C4C"/>
                </a:solidFill>
              </a:rPr>
              <a:t>calculations</a:t>
            </a:r>
            <a:r>
              <a:rPr lang="fr-FR" sz="2000" b="1" dirty="0">
                <a:solidFill>
                  <a:srgbClr val="4C4C4C"/>
                </a:solidFill>
              </a:rPr>
              <a:t> are </a:t>
            </a:r>
            <a:r>
              <a:rPr lang="fr-FR" sz="2000" b="1" dirty="0" err="1">
                <a:solidFill>
                  <a:srgbClr val="4C4C4C"/>
                </a:solidFill>
              </a:rPr>
              <a:t>done</a:t>
            </a:r>
            <a:r>
              <a:rPr lang="fr-FR" sz="2000" b="1" dirty="0">
                <a:solidFill>
                  <a:srgbClr val="4C4C4C"/>
                </a:solidFill>
              </a:rPr>
              <a:t> by the processor</a:t>
            </a:r>
            <a:endParaRPr lang="fr-FR" sz="2000" b="1" i="1" dirty="0">
              <a:solidFill>
                <a:srgbClr val="4C4C4C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9" r="23982"/>
          <a:stretch/>
        </p:blipFill>
        <p:spPr>
          <a:xfrm>
            <a:off x="6192982" y="662646"/>
            <a:ext cx="2826326" cy="261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2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Data </a:t>
            </a:r>
            <a:r>
              <a:rPr lang="fr-FR" dirty="0" err="1"/>
              <a:t>handled</a:t>
            </a:r>
            <a:r>
              <a:rPr lang="fr-FR" dirty="0"/>
              <a:t> by the processor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457200" y="809945"/>
            <a:ext cx="8410598" cy="3044759"/>
          </a:xfrm>
        </p:spPr>
        <p:txBody>
          <a:bodyPr/>
          <a:lstStyle/>
          <a:p>
            <a:r>
              <a:rPr lang="fr-FR" dirty="0"/>
              <a:t>The processor uses input data</a:t>
            </a:r>
            <a:br>
              <a:rPr lang="fr-FR" dirty="0"/>
            </a:br>
            <a:r>
              <a:rPr lang="fr-FR" dirty="0"/>
              <a:t>and </a:t>
            </a:r>
            <a:r>
              <a:rPr lang="fr-FR" dirty="0" err="1"/>
              <a:t>generates</a:t>
            </a:r>
            <a:r>
              <a:rPr lang="fr-FR" dirty="0"/>
              <a:t> output data</a:t>
            </a:r>
          </a:p>
          <a:p>
            <a:pPr lvl="1"/>
            <a:r>
              <a:rPr lang="fr-FR" dirty="0"/>
              <a:t>2 + 3 = 5</a:t>
            </a:r>
          </a:p>
          <a:p>
            <a:r>
              <a:rPr lang="fr-FR" dirty="0" err="1"/>
              <a:t>Where</a:t>
            </a:r>
            <a:r>
              <a:rPr lang="fr-FR" dirty="0"/>
              <a:t> to store </a:t>
            </a:r>
            <a:r>
              <a:rPr lang="fr-FR" dirty="0" err="1"/>
              <a:t>this</a:t>
            </a:r>
            <a:r>
              <a:rPr lang="fr-FR" dirty="0"/>
              <a:t> data?</a:t>
            </a:r>
          </a:p>
          <a:p>
            <a:r>
              <a:rPr lang="fr-FR" dirty="0"/>
              <a:t>Most of the time on the hard drive</a:t>
            </a:r>
          </a:p>
          <a:p>
            <a:pPr lvl="1"/>
            <a:r>
              <a:rPr lang="fr-FR" dirty="0"/>
              <a:t>Images to display, </a:t>
            </a:r>
            <a:r>
              <a:rPr lang="fr-FR" dirty="0" err="1"/>
              <a:t>text</a:t>
            </a:r>
            <a:r>
              <a:rPr lang="fr-FR" dirty="0"/>
              <a:t> file to </a:t>
            </a:r>
            <a:r>
              <a:rPr lang="fr-FR" dirty="0" err="1"/>
              <a:t>modifiy</a:t>
            </a:r>
            <a:r>
              <a:rPr lang="fr-FR" dirty="0"/>
              <a:t>, program to launch, …</a:t>
            </a:r>
          </a:p>
          <a:p>
            <a:r>
              <a:rPr lang="fr-FR" dirty="0"/>
              <a:t>In the end, the </a:t>
            </a:r>
            <a:r>
              <a:rPr lang="fr-FR" dirty="0" err="1"/>
              <a:t>result</a:t>
            </a:r>
            <a:r>
              <a:rPr lang="fr-FR" dirty="0"/>
              <a:t> </a:t>
            </a:r>
            <a:r>
              <a:rPr lang="fr-FR" dirty="0" err="1"/>
              <a:t>often</a:t>
            </a:r>
            <a:r>
              <a:rPr lang="fr-FR" dirty="0"/>
              <a:t> </a:t>
            </a:r>
            <a:r>
              <a:rPr lang="fr-FR" dirty="0" err="1"/>
              <a:t>gets</a:t>
            </a:r>
            <a:r>
              <a:rPr lang="fr-FR" dirty="0"/>
              <a:t> back to the hard drive</a:t>
            </a:r>
          </a:p>
          <a:p>
            <a:pPr lvl="1"/>
            <a:r>
              <a:rPr lang="fr-FR" dirty="0" err="1"/>
              <a:t>Modified</a:t>
            </a:r>
            <a:r>
              <a:rPr lang="fr-FR" dirty="0"/>
              <a:t> image, </a:t>
            </a:r>
            <a:r>
              <a:rPr lang="fr-FR" dirty="0" err="1"/>
              <a:t>completed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file, …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6" name="Rectangle à coins arrondis 5"/>
          <p:cNvSpPr/>
          <p:nvPr/>
        </p:nvSpPr>
        <p:spPr>
          <a:xfrm>
            <a:off x="1209376" y="3913696"/>
            <a:ext cx="4778469" cy="786120"/>
          </a:xfrm>
          <a:prstGeom prst="roundRect">
            <a:avLst/>
          </a:prstGeom>
          <a:solidFill>
            <a:srgbClr val="FFFFFF"/>
          </a:solidFill>
          <a:ln w="28575" cmpd="sng">
            <a:solidFill>
              <a:srgbClr val="E1001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4C4C4C"/>
                </a:solidFill>
              </a:rPr>
              <a:t>Lots of data exchanges </a:t>
            </a:r>
            <a:r>
              <a:rPr lang="fr-FR" sz="2000" b="1" dirty="0" err="1">
                <a:solidFill>
                  <a:srgbClr val="4C4C4C"/>
                </a:solidFill>
              </a:rPr>
              <a:t>between</a:t>
            </a:r>
            <a:r>
              <a:rPr lang="fr-FR" sz="2000" b="1" dirty="0">
                <a:solidFill>
                  <a:srgbClr val="4C4C4C"/>
                </a:solidFill>
              </a:rPr>
              <a:t> the processor and the hard drive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580" y="1321988"/>
            <a:ext cx="1812413" cy="128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9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503468" y="2969178"/>
            <a:ext cx="3060613" cy="530342"/>
            <a:chOff x="7200905" y="1397662"/>
            <a:chExt cx="3060613" cy="530342"/>
          </a:xfrm>
        </p:grpSpPr>
        <p:cxnSp>
          <p:nvCxnSpPr>
            <p:cNvPr id="8" name="Connecteur droit avec flèche 7"/>
            <p:cNvCxnSpPr>
              <a:stCxn id="9" idx="3"/>
            </p:cNvCxnSpPr>
            <p:nvPr/>
          </p:nvCxnSpPr>
          <p:spPr>
            <a:xfrm flipV="1">
              <a:off x="8514085" y="1397662"/>
              <a:ext cx="1747433" cy="345676"/>
            </a:xfrm>
            <a:prstGeom prst="straightConnector1">
              <a:avLst/>
            </a:prstGeom>
            <a:ln w="127000">
              <a:solidFill>
                <a:schemeClr val="bg2"/>
              </a:solidFill>
              <a:round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7200905" y="1558672"/>
              <a:ext cx="131318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Processor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3106883" y="1257301"/>
            <a:ext cx="5392881" cy="2912164"/>
            <a:chOff x="3106883" y="1257301"/>
            <a:chExt cx="5392881" cy="2912164"/>
          </a:xfrm>
        </p:grpSpPr>
        <p:cxnSp>
          <p:nvCxnSpPr>
            <p:cNvPr id="15" name="Connecteur droit avec flèche 14"/>
            <p:cNvCxnSpPr/>
            <p:nvPr/>
          </p:nvCxnSpPr>
          <p:spPr>
            <a:xfrm flipH="1" flipV="1">
              <a:off x="3106883" y="1257301"/>
              <a:ext cx="4010890" cy="2603991"/>
            </a:xfrm>
            <a:prstGeom prst="straightConnector1">
              <a:avLst/>
            </a:prstGeom>
            <a:ln w="127000">
              <a:solidFill>
                <a:schemeClr val="bg2"/>
              </a:solidFill>
              <a:round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/>
            <p:cNvCxnSpPr/>
            <p:nvPr/>
          </p:nvCxnSpPr>
          <p:spPr>
            <a:xfrm flipV="1">
              <a:off x="7877161" y="2422738"/>
              <a:ext cx="622603" cy="1438554"/>
            </a:xfrm>
            <a:prstGeom prst="straightConnector1">
              <a:avLst/>
            </a:prstGeom>
            <a:ln w="127000">
              <a:solidFill>
                <a:schemeClr val="bg2"/>
              </a:solidFill>
              <a:round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/>
            <p:nvPr/>
          </p:nvCxnSpPr>
          <p:spPr>
            <a:xfrm flipH="1">
              <a:off x="4260273" y="3987134"/>
              <a:ext cx="2745909" cy="182331"/>
            </a:xfrm>
            <a:prstGeom prst="straightConnector1">
              <a:avLst/>
            </a:prstGeom>
            <a:ln w="127000">
              <a:solidFill>
                <a:schemeClr val="bg2"/>
              </a:solidFill>
              <a:round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7006181" y="3800133"/>
              <a:ext cx="80021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b="1" dirty="0" err="1"/>
                <a:t>Disks</a:t>
              </a:r>
              <a:endParaRPr lang="fr-FR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092259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does</a:t>
            </a:r>
            <a:r>
              <a:rPr lang="fr-FR" dirty="0"/>
              <a:t> RAM do?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457200" y="806591"/>
            <a:ext cx="8410598" cy="3044759"/>
          </a:xfrm>
        </p:spPr>
        <p:txBody>
          <a:bodyPr/>
          <a:lstStyle/>
          <a:p>
            <a:r>
              <a:rPr lang="fr-FR" dirty="0"/>
              <a:t>The hard drive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slow</a:t>
            </a:r>
          </a:p>
          <a:p>
            <a:pPr lvl="1"/>
            <a:r>
              <a:rPr lang="fr-FR" dirty="0"/>
              <a:t>The processor </a:t>
            </a:r>
            <a:r>
              <a:rPr lang="fr-FR" dirty="0" err="1"/>
              <a:t>performs</a:t>
            </a:r>
            <a:r>
              <a:rPr lang="fr-FR" dirty="0"/>
              <a:t> an </a:t>
            </a:r>
            <a:r>
              <a:rPr lang="fr-FR" dirty="0" err="1"/>
              <a:t>operation</a:t>
            </a:r>
            <a:r>
              <a:rPr lang="fr-FR" dirty="0"/>
              <a:t> </a:t>
            </a:r>
          </a:p>
          <a:p>
            <a:pPr marL="182563" lvl="1" indent="0">
              <a:buNone/>
            </a:pPr>
            <a:r>
              <a:rPr lang="fr-FR" dirty="0" err="1"/>
              <a:t>every</a:t>
            </a:r>
            <a:r>
              <a:rPr lang="fr-FR" dirty="0"/>
              <a:t> </a:t>
            </a:r>
            <a:r>
              <a:rPr lang="fr-FR" dirty="0" err="1"/>
              <a:t>nanosecond</a:t>
            </a:r>
            <a:r>
              <a:rPr lang="fr-FR" dirty="0"/>
              <a:t> </a:t>
            </a:r>
            <a:r>
              <a:rPr lang="fr-FR" dirty="0" err="1"/>
              <a:t>approximately</a:t>
            </a:r>
            <a:endParaRPr lang="fr-FR" dirty="0"/>
          </a:p>
          <a:p>
            <a:pPr lvl="1"/>
            <a:r>
              <a:rPr lang="fr-FR" dirty="0"/>
              <a:t>The hard drive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b="1" dirty="0" err="1"/>
              <a:t>much</a:t>
            </a:r>
            <a:r>
              <a:rPr lang="fr-FR" b="1" dirty="0"/>
              <a:t> </a:t>
            </a:r>
            <a:r>
              <a:rPr lang="fr-FR" dirty="0" err="1"/>
              <a:t>slower</a:t>
            </a:r>
            <a:endParaRPr lang="fr-FR" dirty="0"/>
          </a:p>
          <a:p>
            <a:r>
              <a:rPr lang="fr-FR" dirty="0"/>
              <a:t>The RAM memory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mediator</a:t>
            </a:r>
            <a:endParaRPr lang="fr-FR" dirty="0"/>
          </a:p>
          <a:p>
            <a:pPr lvl="1"/>
            <a:r>
              <a:rPr lang="fr-FR" dirty="0" err="1"/>
              <a:t>Only</a:t>
            </a:r>
            <a:r>
              <a:rPr lang="fr-FR" dirty="0"/>
              <a:t> the original and final data are </a:t>
            </a:r>
            <a:r>
              <a:rPr lang="fr-FR" dirty="0" err="1"/>
              <a:t>stored</a:t>
            </a:r>
            <a:r>
              <a:rPr lang="fr-FR" dirty="0"/>
              <a:t> on the hard drive</a:t>
            </a:r>
          </a:p>
          <a:p>
            <a:pPr lvl="1"/>
            <a:r>
              <a:rPr lang="fr-FR" dirty="0" err="1"/>
              <a:t>Temporary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 </a:t>
            </a:r>
            <a:r>
              <a:rPr lang="fr-FR" dirty="0" err="1"/>
              <a:t>stay</a:t>
            </a:r>
            <a:r>
              <a:rPr lang="fr-FR" dirty="0"/>
              <a:t> in the memory</a:t>
            </a:r>
          </a:p>
          <a:p>
            <a:r>
              <a:rPr lang="fr-FR" dirty="0"/>
              <a:t>RAM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smaller</a:t>
            </a:r>
            <a:r>
              <a:rPr lang="fr-FR" dirty="0"/>
              <a:t>, but </a:t>
            </a:r>
            <a:r>
              <a:rPr lang="fr-FR" dirty="0" err="1"/>
              <a:t>much</a:t>
            </a:r>
            <a:r>
              <a:rPr lang="fr-FR" dirty="0"/>
              <a:t> </a:t>
            </a:r>
            <a:r>
              <a:rPr lang="fr-FR" dirty="0" err="1"/>
              <a:t>faster</a:t>
            </a:r>
            <a:endParaRPr lang="fr-FR" dirty="0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2" t="20606" r="8977" b="44848"/>
          <a:stretch/>
        </p:blipFill>
        <p:spPr>
          <a:xfrm rot="10800000">
            <a:off x="1205345" y="3744835"/>
            <a:ext cx="5174674" cy="123240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9" t="19193" r="41420" b="23232"/>
          <a:stretch/>
        </p:blipFill>
        <p:spPr>
          <a:xfrm>
            <a:off x="5922818" y="11380"/>
            <a:ext cx="3210827" cy="258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5" t="33854" r="18261" b="10101"/>
          <a:stretch/>
        </p:blipFill>
        <p:spPr>
          <a:xfrm>
            <a:off x="0" y="10609"/>
            <a:ext cx="9144000" cy="5140850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169980" y="2422739"/>
            <a:ext cx="2251016" cy="1341952"/>
            <a:chOff x="7200905" y="586052"/>
            <a:chExt cx="2251016" cy="1341952"/>
          </a:xfrm>
        </p:grpSpPr>
        <p:cxnSp>
          <p:nvCxnSpPr>
            <p:cNvPr id="8" name="Connecteur droit avec flèche 7"/>
            <p:cNvCxnSpPr/>
            <p:nvPr/>
          </p:nvCxnSpPr>
          <p:spPr>
            <a:xfrm flipV="1">
              <a:off x="8475261" y="586052"/>
              <a:ext cx="976660" cy="1157286"/>
            </a:xfrm>
            <a:prstGeom prst="straightConnector1">
              <a:avLst/>
            </a:prstGeom>
            <a:ln w="127000">
              <a:solidFill>
                <a:schemeClr val="bg2"/>
              </a:solidFill>
              <a:round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7200905" y="1558672"/>
              <a:ext cx="131318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Processor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3688773" y="3811521"/>
            <a:ext cx="4841441" cy="563052"/>
            <a:chOff x="3688773" y="3811521"/>
            <a:chExt cx="4841441" cy="563052"/>
          </a:xfrm>
        </p:grpSpPr>
        <p:cxnSp>
          <p:nvCxnSpPr>
            <p:cNvPr id="11" name="Connecteur droit avec flèche 10"/>
            <p:cNvCxnSpPr>
              <a:stCxn id="12" idx="1"/>
            </p:cNvCxnSpPr>
            <p:nvPr/>
          </p:nvCxnSpPr>
          <p:spPr>
            <a:xfrm flipH="1">
              <a:off x="3688773" y="3996187"/>
              <a:ext cx="4169462" cy="378386"/>
            </a:xfrm>
            <a:prstGeom prst="straightConnector1">
              <a:avLst/>
            </a:prstGeom>
            <a:ln w="127000">
              <a:solidFill>
                <a:schemeClr val="bg2"/>
              </a:solidFill>
              <a:round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7858235" y="3811521"/>
              <a:ext cx="67197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Disk</a:t>
              </a: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4572000" y="1090692"/>
            <a:ext cx="3882359" cy="369332"/>
            <a:chOff x="4913336" y="1558673"/>
            <a:chExt cx="3304308" cy="309740"/>
          </a:xfrm>
        </p:grpSpPr>
        <p:cxnSp>
          <p:nvCxnSpPr>
            <p:cNvPr id="18" name="Connecteur droit avec flèche 17"/>
            <p:cNvCxnSpPr>
              <a:stCxn id="19" idx="1"/>
            </p:cNvCxnSpPr>
            <p:nvPr/>
          </p:nvCxnSpPr>
          <p:spPr>
            <a:xfrm flipH="1" flipV="1">
              <a:off x="4913336" y="1558673"/>
              <a:ext cx="2287569" cy="154870"/>
            </a:xfrm>
            <a:prstGeom prst="straightConnector1">
              <a:avLst/>
            </a:prstGeom>
            <a:ln w="127000">
              <a:solidFill>
                <a:schemeClr val="bg2"/>
              </a:solidFill>
              <a:round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7200905" y="1558673"/>
              <a:ext cx="1016739" cy="3097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Memory</a:t>
              </a:r>
            </a:p>
          </p:txBody>
        </p:sp>
      </p:grpSp>
      <p:cxnSp>
        <p:nvCxnSpPr>
          <p:cNvPr id="21" name="Connecteur droit avec flèche 20"/>
          <p:cNvCxnSpPr/>
          <p:nvPr/>
        </p:nvCxnSpPr>
        <p:spPr>
          <a:xfrm flipV="1">
            <a:off x="3408218" y="789710"/>
            <a:ext cx="280555" cy="3480954"/>
          </a:xfrm>
          <a:prstGeom prst="straightConnector1">
            <a:avLst/>
          </a:prstGeom>
          <a:ln w="152400" cmpd="sng">
            <a:solidFill>
              <a:srgbClr val="00B0F0"/>
            </a:solidFill>
            <a:headEnd type="triangle" w="sm" len="sm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e 5"/>
          <p:cNvGrpSpPr/>
          <p:nvPr/>
        </p:nvGrpSpPr>
        <p:grpSpPr>
          <a:xfrm>
            <a:off x="2161723" y="789710"/>
            <a:ext cx="1941557" cy="1517074"/>
            <a:chOff x="2161723" y="789710"/>
            <a:chExt cx="1941557" cy="1517074"/>
          </a:xfrm>
        </p:grpSpPr>
        <p:cxnSp>
          <p:nvCxnSpPr>
            <p:cNvPr id="20" name="Connecteur droit avec flèche 19"/>
            <p:cNvCxnSpPr/>
            <p:nvPr/>
          </p:nvCxnSpPr>
          <p:spPr>
            <a:xfrm flipV="1">
              <a:off x="2524991" y="789710"/>
              <a:ext cx="862445" cy="1517074"/>
            </a:xfrm>
            <a:prstGeom prst="straightConnector1">
              <a:avLst/>
            </a:prstGeom>
            <a:ln w="228600" cmpd="sng">
              <a:solidFill>
                <a:srgbClr val="00B0F0"/>
              </a:solidFill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ZoneTexte 1"/>
            <p:cNvSpPr txBox="1"/>
            <p:nvPr/>
          </p:nvSpPr>
          <p:spPr>
            <a:xfrm>
              <a:off x="2161723" y="1363579"/>
              <a:ext cx="194155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b="1" i="1" dirty="0"/>
                <a:t>Data exchanges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126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How to </a:t>
            </a:r>
            <a:r>
              <a:rPr lang="fr-FR" dirty="0" err="1"/>
              <a:t>communicate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outside</a:t>
            </a:r>
            <a:r>
              <a:rPr lang="fr-FR" dirty="0"/>
              <a:t>?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457200" y="798436"/>
            <a:ext cx="8410598" cy="3044759"/>
          </a:xfrm>
        </p:spPr>
        <p:txBody>
          <a:bodyPr/>
          <a:lstStyle/>
          <a:p>
            <a:r>
              <a:rPr lang="fr-FR" dirty="0" err="1"/>
              <a:t>Interact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user?</a:t>
            </a:r>
          </a:p>
          <a:p>
            <a:r>
              <a:rPr lang="fr-FR" dirty="0" err="1"/>
              <a:t>Communicate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other</a:t>
            </a:r>
            <a:r>
              <a:rPr lang="fr-FR" dirty="0"/>
              <a:t> computers?</a:t>
            </a:r>
          </a:p>
          <a:p>
            <a:endParaRPr lang="fr-FR" dirty="0"/>
          </a:p>
          <a:p>
            <a:r>
              <a:rPr lang="fr-FR" dirty="0" err="1"/>
              <a:t>Peripherals</a:t>
            </a:r>
            <a:r>
              <a:rPr lang="fr-FR" dirty="0"/>
              <a:t> are </a:t>
            </a:r>
            <a:r>
              <a:rPr lang="fr-FR" dirty="0" err="1"/>
              <a:t>connected</a:t>
            </a:r>
            <a:r>
              <a:rPr lang="fr-FR" dirty="0"/>
              <a:t> to the processor and the memory</a:t>
            </a:r>
          </a:p>
          <a:p>
            <a:pPr lvl="1"/>
            <a:r>
              <a:rPr lang="fr-FR" dirty="0"/>
              <a:t>Screen, printer, </a:t>
            </a:r>
            <a:r>
              <a:rPr lang="fr-FR" dirty="0" err="1"/>
              <a:t>virtual</a:t>
            </a:r>
            <a:r>
              <a:rPr lang="fr-FR" dirty="0"/>
              <a:t> reality </a:t>
            </a:r>
            <a:r>
              <a:rPr lang="fr-FR" dirty="0" err="1"/>
              <a:t>headgear</a:t>
            </a:r>
            <a:r>
              <a:rPr lang="fr-FR" dirty="0"/>
              <a:t>, … for the output</a:t>
            </a:r>
          </a:p>
          <a:p>
            <a:pPr lvl="1"/>
            <a:r>
              <a:rPr lang="fr-FR" dirty="0"/>
              <a:t>Mouse, keyboard, joystick, </a:t>
            </a:r>
            <a:r>
              <a:rPr lang="fr-FR" dirty="0" err="1"/>
              <a:t>touchscreen</a:t>
            </a:r>
            <a:r>
              <a:rPr lang="fr-FR" dirty="0"/>
              <a:t>, camera, </a:t>
            </a:r>
            <a:r>
              <a:rPr lang="fr-FR" dirty="0" err="1"/>
              <a:t>sensors</a:t>
            </a:r>
            <a:r>
              <a:rPr lang="fr-FR" dirty="0"/>
              <a:t>, … for the input</a:t>
            </a:r>
          </a:p>
          <a:p>
            <a:pPr lvl="1"/>
            <a:r>
              <a:rPr lang="fr-FR" dirty="0" err="1"/>
              <a:t>Wired</a:t>
            </a:r>
            <a:r>
              <a:rPr lang="fr-FR" dirty="0"/>
              <a:t> network </a:t>
            </a:r>
            <a:r>
              <a:rPr lang="fr-FR" dirty="0" err="1"/>
              <a:t>card</a:t>
            </a:r>
            <a:r>
              <a:rPr lang="fr-FR" dirty="0"/>
              <a:t>, wifi, </a:t>
            </a:r>
            <a:r>
              <a:rPr lang="fr-FR" dirty="0" err="1"/>
              <a:t>antenna</a:t>
            </a:r>
            <a:r>
              <a:rPr lang="fr-FR" dirty="0"/>
              <a:t> for communications, …</a:t>
            </a:r>
          </a:p>
          <a:p>
            <a:r>
              <a:rPr lang="fr-FR" dirty="0"/>
              <a:t>The processor </a:t>
            </a:r>
            <a:r>
              <a:rPr lang="fr-FR" dirty="0" err="1"/>
              <a:t>writes</a:t>
            </a:r>
            <a:r>
              <a:rPr lang="fr-FR" dirty="0"/>
              <a:t> and/or </a:t>
            </a:r>
            <a:r>
              <a:rPr lang="fr-FR" dirty="0" err="1"/>
              <a:t>reads</a:t>
            </a:r>
            <a:r>
              <a:rPr lang="fr-FR" dirty="0"/>
              <a:t> on </a:t>
            </a:r>
            <a:r>
              <a:rPr lang="fr-FR" dirty="0" err="1"/>
              <a:t>those</a:t>
            </a:r>
            <a:r>
              <a:rPr lang="fr-FR" dirty="0"/>
              <a:t> </a:t>
            </a:r>
            <a:r>
              <a:rPr lang="fr-FR" dirty="0" err="1"/>
              <a:t>peripherals</a:t>
            </a:r>
            <a:endParaRPr lang="fr-FR" dirty="0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386487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1Templates-Moocs">
  <a:themeElements>
    <a:clrScheme name="Personnalisée 2">
      <a:dk1>
        <a:srgbClr val="000000"/>
      </a:dk1>
      <a:lt1>
        <a:srgbClr val="FFFFFF"/>
      </a:lt1>
      <a:dk2>
        <a:srgbClr val="4C4C4C"/>
      </a:dk2>
      <a:lt2>
        <a:srgbClr val="E1001A"/>
      </a:lt2>
      <a:accent1>
        <a:srgbClr val="1C4672"/>
      </a:accent1>
      <a:accent2>
        <a:srgbClr val="2C972E"/>
      </a:accent2>
      <a:accent3>
        <a:srgbClr val="FFFFFF"/>
      </a:accent3>
      <a:accent4>
        <a:srgbClr val="000000"/>
      </a:accent4>
      <a:accent5>
        <a:srgbClr val="ABB0BC"/>
      </a:accent5>
      <a:accent6>
        <a:srgbClr val="278829"/>
      </a:accent6>
      <a:hlink>
        <a:srgbClr val="732B4A"/>
      </a:hlink>
      <a:folHlink>
        <a:srgbClr val="595C6D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140414-Masque-ppt-V2.potx</Template>
  <TotalTime>8260</TotalTime>
  <Words>333</Words>
  <Application>Microsoft Office PowerPoint</Application>
  <PresentationFormat>Affichage à l'écran (16:9)</PresentationFormat>
  <Paragraphs>81</Paragraphs>
  <Slides>12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ＭＳ Ｐゴシック</vt:lpstr>
      <vt:lpstr>Arial</vt:lpstr>
      <vt:lpstr>Calibri</vt:lpstr>
      <vt:lpstr>Wingdings</vt:lpstr>
      <vt:lpstr>1Templates-Moocs</vt:lpstr>
      <vt:lpstr>C021TV-I4-S1</vt:lpstr>
      <vt:lpstr>ICN : 4. Computer architecture and networks  </vt:lpstr>
      <vt:lpstr>Présentation PowerPoint</vt:lpstr>
      <vt:lpstr>Processing is done by the processor</vt:lpstr>
      <vt:lpstr>Data handled by the processor</vt:lpstr>
      <vt:lpstr>Présentation PowerPoint</vt:lpstr>
      <vt:lpstr>What does RAM do?</vt:lpstr>
      <vt:lpstr>Présentation PowerPoint</vt:lpstr>
      <vt:lpstr>How to communicate with the outside?</vt:lpstr>
      <vt:lpstr>Présentation PowerPoint</vt:lpstr>
      <vt:lpstr>A smartphone is a computer with a lot of integrated peripherals</vt:lpstr>
      <vt:lpstr>To summarize</vt:lpstr>
    </vt:vector>
  </TitlesOfParts>
  <Company>Inria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Christelle Mariais</dc:creator>
  <cp:lastModifiedBy>Authot Validation</cp:lastModifiedBy>
  <cp:revision>340</cp:revision>
  <cp:lastPrinted>2014-04-23T09:35:43Z</cp:lastPrinted>
  <dcterms:created xsi:type="dcterms:W3CDTF">2014-04-14T08:58:58Z</dcterms:created>
  <dcterms:modified xsi:type="dcterms:W3CDTF">2018-11-08T13:46:24Z</dcterms:modified>
</cp:coreProperties>
</file>